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9" r:id="rId3"/>
    <p:sldId id="257" r:id="rId4"/>
    <p:sldId id="261" r:id="rId5"/>
    <p:sldId id="258" r:id="rId6"/>
    <p:sldId id="260" r:id="rId7"/>
    <p:sldId id="262" r:id="rId8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2D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8256" autoAdjust="0"/>
  </p:normalViewPr>
  <p:slideViewPr>
    <p:cSldViewPr snapToGrid="0">
      <p:cViewPr varScale="1">
        <p:scale>
          <a:sx n="78" d="100"/>
          <a:sy n="78" d="100"/>
        </p:scale>
        <p:origin x="18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F608D3-B6B4-441F-B4AB-4868A6E5C8A9}" type="datetimeFigureOut">
              <a:rPr lang="da-DK" smtClean="0"/>
              <a:t>02-07-2021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C324E2-D1FF-42BB-A73D-ECE7E763977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52718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Hello</a:t>
            </a:r>
            <a:r>
              <a:rPr lang="da-DK" dirty="0"/>
              <a:t> and </a:t>
            </a:r>
            <a:r>
              <a:rPr lang="da-DK" dirty="0" err="1"/>
              <a:t>Welcome</a:t>
            </a:r>
            <a:r>
              <a:rPr lang="da-DK" dirty="0"/>
              <a:t> to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presentation</a:t>
            </a:r>
            <a:r>
              <a:rPr lang="da-DK" dirty="0"/>
              <a:t> </a:t>
            </a:r>
            <a:r>
              <a:rPr lang="da-DK" dirty="0" err="1"/>
              <a:t>about</a:t>
            </a:r>
            <a:r>
              <a:rPr lang="da-DK" dirty="0"/>
              <a:t> </a:t>
            </a:r>
            <a:r>
              <a:rPr lang="da-DK" dirty="0" err="1"/>
              <a:t>our</a:t>
            </a:r>
            <a:r>
              <a:rPr lang="da-DK" dirty="0"/>
              <a:t> </a:t>
            </a:r>
            <a:r>
              <a:rPr lang="da-DK" dirty="0" err="1"/>
              <a:t>ongoing</a:t>
            </a:r>
            <a:r>
              <a:rPr lang="da-DK" dirty="0"/>
              <a:t> </a:t>
            </a:r>
            <a:r>
              <a:rPr lang="da-DK" dirty="0" err="1"/>
              <a:t>work</a:t>
            </a:r>
            <a:r>
              <a:rPr lang="da-DK" dirty="0"/>
              <a:t> </a:t>
            </a:r>
            <a:r>
              <a:rPr lang="da-DK" dirty="0" err="1"/>
              <a:t>exploring</a:t>
            </a:r>
            <a:r>
              <a:rPr lang="da-DK" dirty="0"/>
              <a:t> the </a:t>
            </a:r>
            <a:r>
              <a:rPr lang="da-DK" dirty="0" err="1"/>
              <a:t>relationship</a:t>
            </a:r>
            <a:r>
              <a:rPr lang="da-DK" dirty="0"/>
              <a:t> </a:t>
            </a:r>
            <a:r>
              <a:rPr lang="da-DK" dirty="0" err="1"/>
              <a:t>between</a:t>
            </a:r>
            <a:r>
              <a:rPr lang="da-DK" dirty="0"/>
              <a:t> ventilation and the </a:t>
            </a:r>
            <a:r>
              <a:rPr lang="da-DK" dirty="0" err="1"/>
              <a:t>spread</a:t>
            </a:r>
            <a:r>
              <a:rPr lang="da-DK" dirty="0"/>
              <a:t> of </a:t>
            </a:r>
            <a:r>
              <a:rPr lang="da-DK" dirty="0" err="1"/>
              <a:t>airborne</a:t>
            </a:r>
            <a:r>
              <a:rPr lang="da-DK" dirty="0"/>
              <a:t> </a:t>
            </a:r>
            <a:r>
              <a:rPr lang="da-DK" dirty="0" err="1"/>
              <a:t>pathogens</a:t>
            </a:r>
            <a:r>
              <a:rPr lang="da-DK" dirty="0"/>
              <a:t> </a:t>
            </a:r>
            <a:r>
              <a:rPr lang="da-DK" dirty="0" err="1"/>
              <a:t>through</a:t>
            </a:r>
            <a:r>
              <a:rPr lang="da-DK" dirty="0"/>
              <a:t> the </a:t>
            </a:r>
            <a:r>
              <a:rPr lang="da-DK" dirty="0" err="1"/>
              <a:t>use</a:t>
            </a:r>
            <a:r>
              <a:rPr lang="da-DK" dirty="0"/>
              <a:t> of a system </a:t>
            </a:r>
            <a:r>
              <a:rPr lang="da-DK" dirty="0" err="1"/>
              <a:t>dynamics</a:t>
            </a:r>
            <a:r>
              <a:rPr lang="da-DK" dirty="0"/>
              <a:t> model, and </a:t>
            </a:r>
            <a:r>
              <a:rPr lang="da-DK" dirty="0" err="1"/>
              <a:t>applied</a:t>
            </a:r>
            <a:r>
              <a:rPr lang="da-DK" dirty="0"/>
              <a:t> to the covid19 </a:t>
            </a:r>
            <a:r>
              <a:rPr lang="da-DK" dirty="0" err="1"/>
              <a:t>pandemic</a:t>
            </a:r>
            <a:r>
              <a:rPr lang="da-DK" dirty="0"/>
              <a:t>.</a:t>
            </a:r>
          </a:p>
          <a:p>
            <a:r>
              <a:rPr lang="da-DK" dirty="0"/>
              <a:t>This </a:t>
            </a:r>
            <a:r>
              <a:rPr lang="da-DK" dirty="0" err="1"/>
              <a:t>work</a:t>
            </a:r>
            <a:r>
              <a:rPr lang="da-DK" dirty="0"/>
              <a:t> is the </a:t>
            </a:r>
            <a:r>
              <a:rPr lang="da-DK" dirty="0" err="1"/>
              <a:t>result</a:t>
            </a:r>
            <a:r>
              <a:rPr lang="da-DK" dirty="0"/>
              <a:t> of an </a:t>
            </a:r>
            <a:r>
              <a:rPr lang="da-DK" dirty="0" err="1"/>
              <a:t>ongoing</a:t>
            </a:r>
            <a:r>
              <a:rPr lang="da-DK" dirty="0"/>
              <a:t> </a:t>
            </a:r>
            <a:r>
              <a:rPr lang="da-DK" dirty="0" err="1"/>
              <a:t>collabration</a:t>
            </a:r>
            <a:r>
              <a:rPr lang="da-DK" dirty="0"/>
              <a:t> </a:t>
            </a:r>
            <a:r>
              <a:rPr lang="da-DK" dirty="0" err="1"/>
              <a:t>between</a:t>
            </a:r>
            <a:r>
              <a:rPr lang="da-DK" dirty="0"/>
              <a:t> the Copenhagen </a:t>
            </a:r>
            <a:r>
              <a:rPr lang="da-DK" dirty="0" err="1"/>
              <a:t>university</a:t>
            </a:r>
            <a:r>
              <a:rPr lang="da-DK" dirty="0"/>
              <a:t> hospital and the </a:t>
            </a:r>
            <a:r>
              <a:rPr lang="da-DK" dirty="0" err="1"/>
              <a:t>department</a:t>
            </a:r>
            <a:r>
              <a:rPr lang="da-DK" dirty="0"/>
              <a:t> of public Health at the University of Copenhagen.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324E2-D1FF-42BB-A73D-ECE7E763977E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35464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The case is </a:t>
            </a:r>
            <a:r>
              <a:rPr lang="da-DK" dirty="0" err="1"/>
              <a:t>based</a:t>
            </a:r>
            <a:r>
              <a:rPr lang="da-DK" dirty="0"/>
              <a:t> on </a:t>
            </a:r>
            <a:r>
              <a:rPr lang="da-DK" dirty="0" err="1"/>
              <a:t>increasing</a:t>
            </a:r>
            <a:r>
              <a:rPr lang="da-DK" dirty="0"/>
              <a:t> </a:t>
            </a:r>
            <a:r>
              <a:rPr lang="da-DK" dirty="0" err="1"/>
              <a:t>evidence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COVID-19 is </a:t>
            </a:r>
            <a:r>
              <a:rPr lang="da-DK" dirty="0" err="1"/>
              <a:t>transmissible</a:t>
            </a:r>
            <a:r>
              <a:rPr lang="da-DK" dirty="0"/>
              <a:t> </a:t>
            </a:r>
            <a:r>
              <a:rPr lang="da-DK" dirty="0" err="1"/>
              <a:t>through</a:t>
            </a:r>
            <a:r>
              <a:rPr lang="da-DK" dirty="0"/>
              <a:t> air, </a:t>
            </a:r>
          </a:p>
          <a:p>
            <a:r>
              <a:rPr lang="da-DK" dirty="0" err="1"/>
              <a:t>Additionally</a:t>
            </a:r>
            <a:r>
              <a:rPr lang="da-DK" dirty="0"/>
              <a:t>, </a:t>
            </a:r>
            <a:r>
              <a:rPr lang="da-DK" dirty="0" err="1"/>
              <a:t>airborn</a:t>
            </a:r>
            <a:r>
              <a:rPr lang="da-DK" dirty="0"/>
              <a:t> </a:t>
            </a:r>
            <a:r>
              <a:rPr lang="da-DK" dirty="0" err="1"/>
              <a:t>pathogen</a:t>
            </a:r>
            <a:r>
              <a:rPr lang="da-DK" dirty="0"/>
              <a:t> </a:t>
            </a:r>
            <a:r>
              <a:rPr lang="da-DK" dirty="0" err="1"/>
              <a:t>transmissibility</a:t>
            </a:r>
            <a:r>
              <a:rPr lang="da-DK" dirty="0"/>
              <a:t> is dependent on viral </a:t>
            </a:r>
            <a:r>
              <a:rPr lang="da-DK" dirty="0" err="1"/>
              <a:t>concentration</a:t>
            </a:r>
            <a:r>
              <a:rPr lang="da-DK" dirty="0"/>
              <a:t> in the air.</a:t>
            </a:r>
          </a:p>
          <a:p>
            <a:endParaRPr lang="da-DK" dirty="0"/>
          </a:p>
          <a:p>
            <a:r>
              <a:rPr lang="da-DK" dirty="0" err="1"/>
              <a:t>However</a:t>
            </a:r>
            <a:r>
              <a:rPr lang="da-DK" dirty="0"/>
              <a:t>, policy </a:t>
            </a:r>
            <a:r>
              <a:rPr lang="da-DK" dirty="0" err="1"/>
              <a:t>focus</a:t>
            </a:r>
            <a:r>
              <a:rPr lang="da-DK" dirty="0"/>
              <a:t> with </a:t>
            </a:r>
            <a:r>
              <a:rPr lang="da-DK" dirty="0" err="1"/>
              <a:t>respect</a:t>
            </a:r>
            <a:r>
              <a:rPr lang="da-DK" dirty="0"/>
              <a:t> to ventilation has </a:t>
            </a:r>
            <a:r>
              <a:rPr lang="da-DK" dirty="0" err="1"/>
              <a:t>been</a:t>
            </a:r>
            <a:r>
              <a:rPr lang="da-DK" dirty="0"/>
              <a:t> on </a:t>
            </a:r>
          </a:p>
          <a:p>
            <a:r>
              <a:rPr lang="da-DK" dirty="0"/>
              <a:t>	distance guidelines </a:t>
            </a:r>
            <a:r>
              <a:rPr lang="da-DK" dirty="0" err="1"/>
              <a:t>such</a:t>
            </a:r>
            <a:r>
              <a:rPr lang="da-DK" dirty="0"/>
              <a:t> as </a:t>
            </a:r>
            <a:r>
              <a:rPr lang="da-DK" dirty="0" err="1"/>
              <a:t>number</a:t>
            </a:r>
            <a:r>
              <a:rPr lang="da-DK" dirty="0"/>
              <a:t> of </a:t>
            </a:r>
            <a:r>
              <a:rPr lang="da-DK" dirty="0" err="1"/>
              <a:t>people</a:t>
            </a:r>
            <a:r>
              <a:rPr lang="da-DK" dirty="0"/>
              <a:t> in a </a:t>
            </a:r>
            <a:r>
              <a:rPr lang="da-DK" dirty="0" err="1"/>
              <a:t>room</a:t>
            </a:r>
            <a:r>
              <a:rPr lang="da-DK" dirty="0"/>
              <a:t> or </a:t>
            </a:r>
            <a:r>
              <a:rPr lang="da-DK" dirty="0" err="1"/>
              <a:t>indications</a:t>
            </a:r>
            <a:r>
              <a:rPr lang="da-DK" dirty="0"/>
              <a:t> like the 2 meter </a:t>
            </a:r>
            <a:r>
              <a:rPr lang="da-DK" dirty="0" err="1"/>
              <a:t>rule</a:t>
            </a:r>
            <a:r>
              <a:rPr lang="da-DK" dirty="0"/>
              <a:t>,</a:t>
            </a:r>
          </a:p>
          <a:p>
            <a:r>
              <a:rPr lang="da-DK" dirty="0"/>
              <a:t>	the </a:t>
            </a:r>
            <a:r>
              <a:rPr lang="da-DK" dirty="0" err="1"/>
              <a:t>use</a:t>
            </a:r>
            <a:r>
              <a:rPr lang="da-DK" dirty="0"/>
              <a:t> of masks and</a:t>
            </a:r>
          </a:p>
          <a:p>
            <a:r>
              <a:rPr lang="da-DK" dirty="0"/>
              <a:t>	</a:t>
            </a:r>
            <a:r>
              <a:rPr lang="da-DK" dirty="0" err="1"/>
              <a:t>generic</a:t>
            </a:r>
            <a:r>
              <a:rPr lang="da-DK" dirty="0"/>
              <a:t> ventilation guidelines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Ventilation </a:t>
            </a:r>
            <a:r>
              <a:rPr lang="da-DK" dirty="0" err="1"/>
              <a:t>can</a:t>
            </a:r>
            <a:r>
              <a:rPr lang="da-DK" dirty="0"/>
              <a:t> have an </a:t>
            </a:r>
            <a:r>
              <a:rPr lang="da-DK" dirty="0" err="1"/>
              <a:t>effect</a:t>
            </a:r>
            <a:r>
              <a:rPr lang="da-DK" dirty="0"/>
              <a:t> on </a:t>
            </a:r>
            <a:r>
              <a:rPr lang="da-DK" dirty="0" err="1"/>
              <a:t>airborne</a:t>
            </a:r>
            <a:r>
              <a:rPr lang="da-DK" dirty="0"/>
              <a:t> viral </a:t>
            </a:r>
            <a:r>
              <a:rPr lang="da-DK" dirty="0" err="1"/>
              <a:t>concentration</a:t>
            </a:r>
            <a:endParaRPr lang="da-DK" dirty="0"/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Given </a:t>
            </a:r>
            <a:r>
              <a:rPr lang="da-DK" dirty="0" err="1"/>
              <a:t>that</a:t>
            </a:r>
            <a:r>
              <a:rPr lang="da-DK" dirty="0"/>
              <a:t> Ventilation has an </a:t>
            </a:r>
            <a:r>
              <a:rPr lang="da-DK" dirty="0" err="1"/>
              <a:t>effect</a:t>
            </a:r>
            <a:r>
              <a:rPr lang="da-DK" dirty="0"/>
              <a:t> on viral  </a:t>
            </a:r>
            <a:r>
              <a:rPr lang="da-DK" dirty="0" err="1"/>
              <a:t>concentration</a:t>
            </a:r>
            <a:r>
              <a:rPr lang="da-DK" dirty="0"/>
              <a:t> </a:t>
            </a:r>
          </a:p>
          <a:p>
            <a:endParaRPr lang="da-DK" dirty="0"/>
          </a:p>
          <a:p>
            <a:r>
              <a:rPr lang="da-DK" dirty="0" err="1"/>
              <a:t>there</a:t>
            </a:r>
            <a:r>
              <a:rPr lang="da-DK" dirty="0"/>
              <a:t> is an </a:t>
            </a:r>
            <a:r>
              <a:rPr lang="da-DK" dirty="0" err="1"/>
              <a:t>opportunity</a:t>
            </a:r>
            <a:r>
              <a:rPr lang="da-DK" dirty="0"/>
              <a:t> to</a:t>
            </a:r>
          </a:p>
          <a:p>
            <a:r>
              <a:rPr lang="da-DK" dirty="0"/>
              <a:t>	test scenarios for </a:t>
            </a:r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indoor</a:t>
            </a:r>
            <a:r>
              <a:rPr lang="da-DK" dirty="0"/>
              <a:t> </a:t>
            </a:r>
            <a:r>
              <a:rPr lang="da-DK" dirty="0" err="1"/>
              <a:t>environments</a:t>
            </a:r>
            <a:endParaRPr lang="da-DK" dirty="0"/>
          </a:p>
          <a:p>
            <a:r>
              <a:rPr lang="da-DK" dirty="0"/>
              <a:t>	in </a:t>
            </a:r>
            <a:r>
              <a:rPr lang="da-DK" dirty="0" err="1"/>
              <a:t>order</a:t>
            </a:r>
            <a:r>
              <a:rPr lang="da-DK" dirty="0"/>
              <a:t> to </a:t>
            </a:r>
            <a:r>
              <a:rPr lang="da-DK" dirty="0" err="1"/>
              <a:t>explore</a:t>
            </a:r>
            <a:r>
              <a:rPr lang="da-DK" dirty="0"/>
              <a:t> the </a:t>
            </a:r>
            <a:r>
              <a:rPr lang="da-DK" dirty="0" err="1"/>
              <a:t>possibility</a:t>
            </a:r>
            <a:r>
              <a:rPr lang="da-DK" dirty="0"/>
              <a:t> of </a:t>
            </a:r>
            <a:r>
              <a:rPr lang="da-DK" dirty="0" err="1"/>
              <a:t>activity</a:t>
            </a:r>
            <a:r>
              <a:rPr lang="da-DK" dirty="0"/>
              <a:t> </a:t>
            </a:r>
            <a:r>
              <a:rPr lang="da-DK" dirty="0" err="1"/>
              <a:t>based</a:t>
            </a:r>
            <a:r>
              <a:rPr lang="da-DK" dirty="0"/>
              <a:t> ventilation, as the </a:t>
            </a:r>
            <a:r>
              <a:rPr lang="da-DK" dirty="0" err="1"/>
              <a:t>needs</a:t>
            </a:r>
            <a:r>
              <a:rPr lang="da-DK" dirty="0"/>
              <a:t> </a:t>
            </a:r>
            <a:r>
              <a:rPr lang="da-DK" dirty="0" err="1"/>
              <a:t>would</a:t>
            </a:r>
            <a:r>
              <a:rPr lang="da-DK" dirty="0"/>
              <a:t> not </a:t>
            </a:r>
            <a:r>
              <a:rPr lang="da-DK" dirty="0" err="1"/>
              <a:t>be</a:t>
            </a:r>
            <a:r>
              <a:rPr lang="da-DK" dirty="0"/>
              <a:t> the same for a school and restaurant, for </a:t>
            </a:r>
            <a:r>
              <a:rPr lang="da-DK" dirty="0" err="1"/>
              <a:t>example</a:t>
            </a:r>
            <a:endParaRPr lang="da-DK" dirty="0"/>
          </a:p>
          <a:p>
            <a:r>
              <a:rPr lang="da-DK" dirty="0"/>
              <a:t>	</a:t>
            </a:r>
            <a:r>
              <a:rPr lang="da-DK" dirty="0" err="1"/>
              <a:t>this</a:t>
            </a:r>
            <a:r>
              <a:rPr lang="da-DK" dirty="0"/>
              <a:t> scenario </a:t>
            </a:r>
            <a:r>
              <a:rPr lang="da-DK" dirty="0" err="1"/>
              <a:t>testing</a:t>
            </a:r>
            <a:r>
              <a:rPr lang="da-DK" dirty="0"/>
              <a:t>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identify</a:t>
            </a:r>
            <a:r>
              <a:rPr lang="da-DK" dirty="0"/>
              <a:t> </a:t>
            </a:r>
            <a:r>
              <a:rPr lang="da-DK" dirty="0" err="1"/>
              <a:t>ventialtion</a:t>
            </a:r>
            <a:r>
              <a:rPr lang="da-DK" dirty="0"/>
              <a:t> system </a:t>
            </a:r>
            <a:r>
              <a:rPr lang="da-DK" dirty="0" err="1"/>
              <a:t>requirements</a:t>
            </a:r>
            <a:r>
              <a:rPr lang="da-DK" dirty="0"/>
              <a:t> </a:t>
            </a:r>
            <a:r>
              <a:rPr lang="da-DK" dirty="0" err="1"/>
              <a:t>such</a:t>
            </a:r>
            <a:r>
              <a:rPr lang="da-DK" dirty="0"/>
              <a:t> as air flow, </a:t>
            </a:r>
            <a:r>
              <a:rPr lang="da-DK" dirty="0" err="1"/>
              <a:t>required</a:t>
            </a:r>
            <a:r>
              <a:rPr lang="da-DK" dirty="0"/>
              <a:t> filter </a:t>
            </a:r>
            <a:r>
              <a:rPr lang="da-DK" dirty="0" err="1"/>
              <a:t>efficiency</a:t>
            </a:r>
            <a:r>
              <a:rPr lang="da-DK" dirty="0"/>
              <a:t> or relative </a:t>
            </a:r>
            <a:r>
              <a:rPr lang="da-DK" dirty="0" err="1"/>
              <a:t>humidity</a:t>
            </a:r>
            <a:r>
              <a:rPr lang="da-DK" dirty="0"/>
              <a:t>)</a:t>
            </a:r>
          </a:p>
          <a:p>
            <a:r>
              <a:rPr lang="da-DK" dirty="0"/>
              <a:t>	or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indicate</a:t>
            </a:r>
            <a:r>
              <a:rPr lang="da-DK" dirty="0"/>
              <a:t> </a:t>
            </a:r>
            <a:r>
              <a:rPr lang="da-DK" dirty="0" err="1"/>
              <a:t>suitable</a:t>
            </a:r>
            <a:r>
              <a:rPr lang="da-DK" dirty="0"/>
              <a:t> </a:t>
            </a:r>
            <a:r>
              <a:rPr lang="da-DK" dirty="0" err="1"/>
              <a:t>activity</a:t>
            </a:r>
            <a:r>
              <a:rPr lang="da-DK" dirty="0"/>
              <a:t> types and </a:t>
            </a:r>
            <a:r>
              <a:rPr lang="da-DK" dirty="0" err="1"/>
              <a:t>durations</a:t>
            </a:r>
            <a:r>
              <a:rPr lang="da-DK" dirty="0"/>
              <a:t> for </a:t>
            </a:r>
            <a:r>
              <a:rPr lang="da-DK" dirty="0" err="1"/>
              <a:t>existing</a:t>
            </a:r>
            <a:r>
              <a:rPr lang="da-DK" dirty="0"/>
              <a:t> ventilation systems.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324E2-D1FF-42BB-A73D-ECE7E763977E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50367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The </a:t>
            </a:r>
            <a:r>
              <a:rPr lang="da-DK" dirty="0" err="1"/>
              <a:t>first</a:t>
            </a:r>
            <a:r>
              <a:rPr lang="da-DK" dirty="0"/>
              <a:t> </a:t>
            </a:r>
            <a:r>
              <a:rPr lang="da-DK" dirty="0" err="1"/>
              <a:t>question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attempt</a:t>
            </a:r>
            <a:r>
              <a:rPr lang="da-DK" dirty="0"/>
              <a:t> to </a:t>
            </a:r>
            <a:r>
              <a:rPr lang="da-DK" dirty="0" err="1"/>
              <a:t>answer</a:t>
            </a:r>
            <a:r>
              <a:rPr lang="da-DK" dirty="0"/>
              <a:t> </a:t>
            </a:r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developing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 model is to understand the </a:t>
            </a:r>
            <a:r>
              <a:rPr lang="da-DK" dirty="0" err="1"/>
              <a:t>physics</a:t>
            </a:r>
            <a:r>
              <a:rPr lang="da-DK" dirty="0"/>
              <a:t> of the problem.</a:t>
            </a:r>
          </a:p>
          <a:p>
            <a:endParaRPr lang="da-DK" dirty="0"/>
          </a:p>
          <a:p>
            <a:r>
              <a:rPr lang="da-DK" dirty="0" err="1"/>
              <a:t>There</a:t>
            </a:r>
            <a:r>
              <a:rPr lang="da-DK" dirty="0"/>
              <a:t> is a </a:t>
            </a:r>
            <a:r>
              <a:rPr lang="da-DK" dirty="0" err="1"/>
              <a:t>susceptibnle</a:t>
            </a:r>
            <a:r>
              <a:rPr lang="da-DK" dirty="0"/>
              <a:t> population </a:t>
            </a:r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comes</a:t>
            </a:r>
            <a:r>
              <a:rPr lang="da-DK" dirty="0"/>
              <a:t> in </a:t>
            </a:r>
            <a:r>
              <a:rPr lang="da-DK" dirty="0" err="1"/>
              <a:t>contact</a:t>
            </a:r>
            <a:r>
              <a:rPr lang="da-DK" dirty="0"/>
              <a:t> with vira in the air </a:t>
            </a:r>
            <a:r>
              <a:rPr lang="da-DK" dirty="0" err="1"/>
              <a:t>within</a:t>
            </a:r>
            <a:r>
              <a:rPr lang="da-DK" dirty="0"/>
              <a:t> a </a:t>
            </a:r>
            <a:r>
              <a:rPr lang="da-DK" dirty="0" err="1"/>
              <a:t>room</a:t>
            </a:r>
            <a:r>
              <a:rPr lang="da-DK" dirty="0"/>
              <a:t>, and </a:t>
            </a:r>
            <a:r>
              <a:rPr lang="da-DK" dirty="0" err="1"/>
              <a:t>eventually</a:t>
            </a:r>
            <a:r>
              <a:rPr lang="da-DK" dirty="0"/>
              <a:t> </a:t>
            </a:r>
            <a:r>
              <a:rPr lang="da-DK" dirty="0" err="1"/>
              <a:t>becomes</a:t>
            </a:r>
            <a:r>
              <a:rPr lang="da-DK" dirty="0"/>
              <a:t> </a:t>
            </a:r>
            <a:r>
              <a:rPr lang="da-DK" dirty="0" err="1"/>
              <a:t>infected</a:t>
            </a:r>
            <a:r>
              <a:rPr lang="da-DK" dirty="0"/>
              <a:t>.</a:t>
            </a:r>
          </a:p>
          <a:p>
            <a:endParaRPr lang="da-DK" dirty="0"/>
          </a:p>
          <a:p>
            <a:r>
              <a:rPr lang="da-DK" dirty="0"/>
              <a:t>This </a:t>
            </a:r>
            <a:r>
              <a:rPr lang="da-DK" dirty="0" err="1"/>
              <a:t>infected</a:t>
            </a:r>
            <a:r>
              <a:rPr lang="da-DK" dirty="0"/>
              <a:t> population </a:t>
            </a:r>
            <a:r>
              <a:rPr lang="da-DK" dirty="0" err="1"/>
              <a:t>become</a:t>
            </a:r>
            <a:r>
              <a:rPr lang="da-DK" dirty="0"/>
              <a:t> producers of vira </a:t>
            </a:r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continue</a:t>
            </a:r>
            <a:r>
              <a:rPr lang="da-DK" dirty="0"/>
              <a:t> to </a:t>
            </a:r>
            <a:r>
              <a:rPr lang="da-DK" dirty="0" err="1"/>
              <a:t>accumulate</a:t>
            </a:r>
            <a:r>
              <a:rPr lang="da-DK" dirty="0"/>
              <a:t> in the </a:t>
            </a:r>
            <a:r>
              <a:rPr lang="da-DK" dirty="0" err="1"/>
              <a:t>room</a:t>
            </a:r>
            <a:r>
              <a:rPr lang="da-DK" dirty="0"/>
              <a:t>. This </a:t>
            </a:r>
            <a:r>
              <a:rPr lang="da-DK" dirty="0" err="1"/>
              <a:t>increases</a:t>
            </a:r>
            <a:r>
              <a:rPr lang="da-DK" dirty="0"/>
              <a:t> the </a:t>
            </a:r>
            <a:r>
              <a:rPr lang="da-DK" dirty="0" err="1"/>
              <a:t>density</a:t>
            </a:r>
            <a:r>
              <a:rPr lang="da-DK" dirty="0"/>
              <a:t> of vira in the </a:t>
            </a:r>
            <a:r>
              <a:rPr lang="da-DK" dirty="0" err="1"/>
              <a:t>room</a:t>
            </a:r>
            <a:r>
              <a:rPr lang="da-DK" dirty="0"/>
              <a:t> resulting in the </a:t>
            </a:r>
            <a:r>
              <a:rPr lang="da-DK" dirty="0" err="1"/>
              <a:t>infection</a:t>
            </a:r>
            <a:r>
              <a:rPr lang="da-DK" dirty="0"/>
              <a:t> of </a:t>
            </a:r>
            <a:r>
              <a:rPr lang="da-DK" dirty="0" err="1"/>
              <a:t>other</a:t>
            </a:r>
            <a:r>
              <a:rPr lang="da-DK" dirty="0"/>
              <a:t> </a:t>
            </a:r>
            <a:r>
              <a:rPr lang="da-DK" dirty="0" err="1"/>
              <a:t>susceptibles</a:t>
            </a:r>
            <a:r>
              <a:rPr lang="da-DK" dirty="0"/>
              <a:t>,</a:t>
            </a:r>
          </a:p>
          <a:p>
            <a:r>
              <a:rPr lang="da-DK" dirty="0" err="1"/>
              <a:t>Creating</a:t>
            </a:r>
            <a:r>
              <a:rPr lang="da-DK" dirty="0"/>
              <a:t> a </a:t>
            </a:r>
            <a:r>
              <a:rPr lang="da-DK" dirty="0" err="1"/>
              <a:t>vicious</a:t>
            </a:r>
            <a:r>
              <a:rPr lang="da-DK" dirty="0"/>
              <a:t> </a:t>
            </a:r>
            <a:r>
              <a:rPr lang="da-DK" dirty="0" err="1"/>
              <a:t>cycle</a:t>
            </a:r>
            <a:r>
              <a:rPr lang="da-DK" dirty="0"/>
              <a:t> </a:t>
            </a:r>
            <a:r>
              <a:rPr lang="da-DK" dirty="0" err="1"/>
              <a:t>ofvirus</a:t>
            </a:r>
            <a:r>
              <a:rPr lang="da-DK" dirty="0"/>
              <a:t> </a:t>
            </a:r>
            <a:r>
              <a:rPr lang="da-DK" dirty="0" err="1"/>
              <a:t>production</a:t>
            </a:r>
            <a:r>
              <a:rPr lang="da-DK" dirty="0"/>
              <a:t> and </a:t>
            </a:r>
            <a:r>
              <a:rPr lang="da-DK" dirty="0" err="1"/>
              <a:t>infection</a:t>
            </a:r>
            <a:r>
              <a:rPr lang="da-DK" dirty="0"/>
              <a:t>.</a:t>
            </a:r>
          </a:p>
          <a:p>
            <a:endParaRPr lang="da-DK" dirty="0"/>
          </a:p>
          <a:p>
            <a:r>
              <a:rPr lang="da-DK" dirty="0"/>
              <a:t>Now </a:t>
            </a:r>
            <a:r>
              <a:rPr lang="da-DK" dirty="0" err="1"/>
              <a:t>consider</a:t>
            </a:r>
            <a:r>
              <a:rPr lang="da-DK" dirty="0"/>
              <a:t> a ventilation system</a:t>
            </a:r>
          </a:p>
          <a:p>
            <a:r>
              <a:rPr lang="da-DK" dirty="0"/>
              <a:t>This ventilation system </a:t>
            </a:r>
            <a:r>
              <a:rPr lang="da-DK" dirty="0" err="1"/>
              <a:t>recirculates</a:t>
            </a:r>
            <a:r>
              <a:rPr lang="da-DK" dirty="0"/>
              <a:t> the air in the </a:t>
            </a:r>
            <a:r>
              <a:rPr lang="da-DK" dirty="0" err="1"/>
              <a:t>room</a:t>
            </a:r>
            <a:r>
              <a:rPr lang="da-DK" dirty="0"/>
              <a:t>, </a:t>
            </a:r>
            <a:r>
              <a:rPr lang="da-DK" dirty="0" err="1"/>
              <a:t>exchanging</a:t>
            </a:r>
            <a:r>
              <a:rPr lang="da-DK" dirty="0"/>
              <a:t> </a:t>
            </a:r>
            <a:r>
              <a:rPr lang="da-DK" dirty="0" err="1"/>
              <a:t>some</a:t>
            </a:r>
            <a:r>
              <a:rPr lang="da-DK" dirty="0"/>
              <a:t> of the air for </a:t>
            </a:r>
            <a:r>
              <a:rPr lang="da-DK" dirty="0" err="1"/>
              <a:t>freshe</a:t>
            </a:r>
            <a:r>
              <a:rPr lang="da-DK" dirty="0"/>
              <a:t> </a:t>
            </a:r>
            <a:r>
              <a:rPr lang="da-DK" dirty="0" err="1"/>
              <a:t>ouside</a:t>
            </a:r>
            <a:r>
              <a:rPr lang="da-DK" dirty="0"/>
              <a:t> air, </a:t>
            </a:r>
            <a:r>
              <a:rPr lang="da-DK" dirty="0" err="1"/>
              <a:t>losing</a:t>
            </a:r>
            <a:r>
              <a:rPr lang="da-DK" dirty="0"/>
              <a:t> in the </a:t>
            </a:r>
            <a:r>
              <a:rPr lang="da-DK" dirty="0" err="1"/>
              <a:t>process</a:t>
            </a:r>
            <a:r>
              <a:rPr lang="da-DK" dirty="0"/>
              <a:t> viral </a:t>
            </a:r>
            <a:r>
              <a:rPr lang="da-DK" dirty="0" err="1"/>
              <a:t>particles</a:t>
            </a:r>
            <a:r>
              <a:rPr lang="da-DK" dirty="0"/>
              <a:t>. </a:t>
            </a:r>
            <a:r>
              <a:rPr lang="da-DK" dirty="0" err="1"/>
              <a:t>Additionally</a:t>
            </a:r>
            <a:r>
              <a:rPr lang="da-DK" dirty="0"/>
              <a:t>, due to </a:t>
            </a:r>
            <a:r>
              <a:rPr lang="da-DK" dirty="0" err="1"/>
              <a:t>gravity</a:t>
            </a:r>
            <a:r>
              <a:rPr lang="da-DK" dirty="0"/>
              <a:t>, ventilation </a:t>
            </a:r>
            <a:r>
              <a:rPr lang="da-DK" dirty="0" err="1"/>
              <a:t>currents</a:t>
            </a:r>
            <a:r>
              <a:rPr lang="da-DK" dirty="0"/>
              <a:t> and </a:t>
            </a:r>
            <a:r>
              <a:rPr lang="da-DK" dirty="0" err="1"/>
              <a:t>deactivation</a:t>
            </a:r>
            <a:r>
              <a:rPr lang="da-DK" dirty="0"/>
              <a:t>, vira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lost due to </a:t>
            </a:r>
            <a:r>
              <a:rPr lang="da-DK" dirty="0" err="1"/>
              <a:t>them</a:t>
            </a:r>
            <a:r>
              <a:rPr lang="da-DK" dirty="0"/>
              <a:t> </a:t>
            </a:r>
            <a:r>
              <a:rPr lang="da-DK" dirty="0" err="1"/>
              <a:t>settling</a:t>
            </a:r>
            <a:r>
              <a:rPr lang="da-DK" dirty="0"/>
              <a:t> on </a:t>
            </a:r>
            <a:r>
              <a:rPr lang="da-DK" dirty="0" err="1"/>
              <a:t>surfaces</a:t>
            </a:r>
            <a:r>
              <a:rPr lang="da-DK" dirty="0"/>
              <a:t> or </a:t>
            </a:r>
            <a:r>
              <a:rPr lang="da-DK" dirty="0" err="1"/>
              <a:t>becoming</a:t>
            </a:r>
            <a:r>
              <a:rPr lang="da-DK" dirty="0"/>
              <a:t> </a:t>
            </a:r>
            <a:r>
              <a:rPr lang="da-DK" dirty="0" err="1"/>
              <a:t>inactive</a:t>
            </a:r>
            <a:r>
              <a:rPr lang="da-DK" dirty="0"/>
              <a:t>.</a:t>
            </a:r>
          </a:p>
          <a:p>
            <a:endParaRPr lang="da-DK" dirty="0"/>
          </a:p>
          <a:p>
            <a:r>
              <a:rPr lang="da-DK" dirty="0"/>
              <a:t>This </a:t>
            </a:r>
            <a:r>
              <a:rPr lang="da-DK" dirty="0" err="1"/>
              <a:t>results</a:t>
            </a:r>
            <a:r>
              <a:rPr lang="da-DK" dirty="0"/>
              <a:t> in a </a:t>
            </a:r>
            <a:r>
              <a:rPr lang="da-DK" dirty="0" err="1"/>
              <a:t>decrease</a:t>
            </a:r>
            <a:r>
              <a:rPr lang="da-DK" dirty="0"/>
              <a:t> of the </a:t>
            </a:r>
            <a:r>
              <a:rPr lang="da-DK" dirty="0" err="1"/>
              <a:t>numberr</a:t>
            </a:r>
            <a:r>
              <a:rPr lang="da-DK" dirty="0"/>
              <a:t> of </a:t>
            </a:r>
            <a:r>
              <a:rPr lang="da-DK" dirty="0" err="1"/>
              <a:t>infected</a:t>
            </a:r>
            <a:r>
              <a:rPr lang="da-DK" dirty="0"/>
              <a:t> over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324E2-D1FF-42BB-A73D-ECE7E763977E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0842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Our</a:t>
            </a:r>
            <a:r>
              <a:rPr lang="da-DK" dirty="0"/>
              <a:t> Dynamic </a:t>
            </a:r>
            <a:r>
              <a:rPr lang="da-DK" dirty="0" err="1"/>
              <a:t>Hypothesis</a:t>
            </a:r>
            <a:r>
              <a:rPr lang="da-DK" dirty="0"/>
              <a:t> </a:t>
            </a:r>
            <a:r>
              <a:rPr lang="da-DK" dirty="0" err="1"/>
              <a:t>expects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higher</a:t>
            </a:r>
            <a:r>
              <a:rPr lang="da-DK" dirty="0"/>
              <a:t> ventilation </a:t>
            </a:r>
            <a:r>
              <a:rPr lang="da-DK" dirty="0" err="1"/>
              <a:t>levels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result</a:t>
            </a:r>
            <a:r>
              <a:rPr lang="da-DK" dirty="0"/>
              <a:t> in a </a:t>
            </a:r>
            <a:r>
              <a:rPr lang="da-DK" dirty="0" err="1"/>
              <a:t>lower</a:t>
            </a:r>
            <a:r>
              <a:rPr lang="da-DK" dirty="0"/>
              <a:t> transmission rate.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324E2-D1FF-42BB-A73D-ECE7E763977E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2285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The model is </a:t>
            </a:r>
            <a:r>
              <a:rPr lang="da-DK" dirty="0" err="1"/>
              <a:t>based</a:t>
            </a:r>
            <a:r>
              <a:rPr lang="da-DK" dirty="0"/>
              <a:t> on a basic SE model with </a:t>
            </a:r>
            <a:r>
              <a:rPr lang="da-DK" dirty="0" err="1"/>
              <a:t>stocks</a:t>
            </a:r>
            <a:r>
              <a:rPr lang="da-DK" dirty="0"/>
              <a:t> for </a:t>
            </a:r>
            <a:r>
              <a:rPr lang="da-DK" dirty="0" err="1"/>
              <a:t>both</a:t>
            </a:r>
            <a:r>
              <a:rPr lang="da-DK" dirty="0"/>
              <a:t> </a:t>
            </a:r>
            <a:r>
              <a:rPr lang="da-DK" dirty="0" err="1"/>
              <a:t>susceptible</a:t>
            </a:r>
            <a:r>
              <a:rPr lang="da-DK" dirty="0"/>
              <a:t> and </a:t>
            </a:r>
            <a:r>
              <a:rPr lang="da-DK" dirty="0" err="1"/>
              <a:t>Exposed</a:t>
            </a:r>
            <a:r>
              <a:rPr lang="da-DK" dirty="0"/>
              <a:t> populations, </a:t>
            </a:r>
          </a:p>
          <a:p>
            <a:r>
              <a:rPr lang="da-DK" dirty="0"/>
              <a:t>and a flow rate from </a:t>
            </a:r>
            <a:r>
              <a:rPr lang="da-DK" dirty="0" err="1"/>
              <a:t>Susceptibles</a:t>
            </a:r>
            <a:r>
              <a:rPr lang="da-DK" dirty="0"/>
              <a:t> to </a:t>
            </a:r>
            <a:r>
              <a:rPr lang="da-DK" dirty="0" err="1"/>
              <a:t>Exposed</a:t>
            </a:r>
            <a:r>
              <a:rPr lang="da-DK" dirty="0"/>
              <a:t> dependent on the </a:t>
            </a:r>
            <a:r>
              <a:rPr lang="da-DK" dirty="0" err="1"/>
              <a:t>Number</a:t>
            </a:r>
            <a:r>
              <a:rPr lang="da-DK" dirty="0"/>
              <a:t> vira </a:t>
            </a:r>
            <a:r>
              <a:rPr lang="da-DK" dirty="0" err="1"/>
              <a:t>inhaled</a:t>
            </a:r>
            <a:r>
              <a:rPr lang="da-DK" dirty="0"/>
              <a:t>, </a:t>
            </a:r>
            <a:r>
              <a:rPr lang="da-DK" dirty="0" err="1"/>
              <a:t>represented</a:t>
            </a:r>
            <a:r>
              <a:rPr lang="da-DK" dirty="0"/>
              <a:t> by </a:t>
            </a:r>
            <a:r>
              <a:rPr lang="da-DK" dirty="0" err="1"/>
              <a:t>quanta</a:t>
            </a:r>
            <a:r>
              <a:rPr lang="da-DK" dirty="0"/>
              <a:t>, a measure of viral </a:t>
            </a:r>
            <a:r>
              <a:rPr lang="da-DK" dirty="0" err="1"/>
              <a:t>concentration</a:t>
            </a:r>
            <a:r>
              <a:rPr lang="da-DK" dirty="0"/>
              <a:t> and </a:t>
            </a:r>
            <a:r>
              <a:rPr lang="da-DK" dirty="0" err="1"/>
              <a:t>infectivity</a:t>
            </a:r>
            <a:r>
              <a:rPr lang="da-DK" dirty="0"/>
              <a:t>, and the </a:t>
            </a:r>
            <a:r>
              <a:rPr lang="da-DK" dirty="0" err="1"/>
              <a:t>contragion</a:t>
            </a:r>
            <a:r>
              <a:rPr lang="da-DK" dirty="0"/>
              <a:t> </a:t>
            </a:r>
            <a:r>
              <a:rPr lang="da-DK" dirty="0" err="1"/>
              <a:t>effectiveness</a:t>
            </a:r>
            <a:r>
              <a:rPr lang="da-DK" dirty="0"/>
              <a:t> of </a:t>
            </a:r>
            <a:r>
              <a:rPr lang="da-DK" dirty="0" err="1"/>
              <a:t>these</a:t>
            </a:r>
            <a:r>
              <a:rPr lang="da-DK" dirty="0"/>
              <a:t> </a:t>
            </a:r>
            <a:r>
              <a:rPr lang="da-DK" dirty="0" err="1"/>
              <a:t>quanta</a:t>
            </a:r>
            <a:r>
              <a:rPr lang="da-DK" dirty="0"/>
              <a:t>.</a:t>
            </a:r>
          </a:p>
          <a:p>
            <a:endParaRPr lang="da-DK" dirty="0"/>
          </a:p>
          <a:p>
            <a:r>
              <a:rPr lang="da-DK" dirty="0"/>
              <a:t>It is </a:t>
            </a:r>
            <a:r>
              <a:rPr lang="da-DK" dirty="0" err="1"/>
              <a:t>worth</a:t>
            </a:r>
            <a:r>
              <a:rPr lang="da-DK" dirty="0"/>
              <a:t> </a:t>
            </a:r>
            <a:r>
              <a:rPr lang="da-DK" dirty="0" err="1"/>
              <a:t>noting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in </a:t>
            </a:r>
            <a:r>
              <a:rPr lang="da-DK" dirty="0" err="1"/>
              <a:t>our</a:t>
            </a:r>
            <a:r>
              <a:rPr lang="da-DK" dirty="0"/>
              <a:t> model, the </a:t>
            </a:r>
            <a:r>
              <a:rPr lang="da-DK" dirty="0" err="1"/>
              <a:t>exposed</a:t>
            </a:r>
            <a:r>
              <a:rPr lang="da-DK" dirty="0"/>
              <a:t> population </a:t>
            </a:r>
            <a:r>
              <a:rPr lang="da-DK" dirty="0" err="1"/>
              <a:t>does</a:t>
            </a:r>
            <a:r>
              <a:rPr lang="da-DK" dirty="0"/>
              <a:t> not </a:t>
            </a:r>
            <a:r>
              <a:rPr lang="da-DK" dirty="0" err="1"/>
              <a:t>become</a:t>
            </a:r>
            <a:r>
              <a:rPr lang="da-DK" dirty="0"/>
              <a:t> </a:t>
            </a:r>
            <a:r>
              <a:rPr lang="da-DK" dirty="0" err="1"/>
              <a:t>infective</a:t>
            </a:r>
            <a:r>
              <a:rPr lang="da-DK" dirty="0"/>
              <a:t>, but </a:t>
            </a:r>
            <a:r>
              <a:rPr lang="da-DK" dirty="0" err="1"/>
              <a:t>rather</a:t>
            </a:r>
            <a:r>
              <a:rPr lang="da-DK" dirty="0"/>
              <a:t> </a:t>
            </a:r>
            <a:r>
              <a:rPr lang="da-DK" dirty="0" err="1"/>
              <a:t>there</a:t>
            </a:r>
            <a:r>
              <a:rPr lang="da-DK" dirty="0"/>
              <a:t> is an </a:t>
            </a:r>
            <a:r>
              <a:rPr lang="da-DK" dirty="0" err="1"/>
              <a:t>exogenous</a:t>
            </a:r>
            <a:r>
              <a:rPr lang="da-DK" dirty="0"/>
              <a:t> variable </a:t>
            </a:r>
            <a:r>
              <a:rPr lang="da-DK" dirty="0" err="1"/>
              <a:t>representing</a:t>
            </a:r>
            <a:r>
              <a:rPr lang="da-DK" dirty="0"/>
              <a:t> the </a:t>
            </a:r>
            <a:r>
              <a:rPr lang="da-DK" dirty="0" err="1"/>
              <a:t>infective</a:t>
            </a:r>
            <a:r>
              <a:rPr lang="da-DK" dirty="0"/>
              <a:t> persons in the </a:t>
            </a:r>
            <a:r>
              <a:rPr lang="da-DK" dirty="0" err="1"/>
              <a:t>room</a:t>
            </a:r>
            <a:r>
              <a:rPr lang="da-DK" dirty="0"/>
              <a:t>.</a:t>
            </a:r>
          </a:p>
          <a:p>
            <a:endParaRPr lang="da-DK" dirty="0"/>
          </a:p>
          <a:p>
            <a:r>
              <a:rPr lang="da-DK" dirty="0"/>
              <a:t>The </a:t>
            </a:r>
            <a:r>
              <a:rPr lang="da-DK" dirty="0" err="1"/>
              <a:t>infected</a:t>
            </a:r>
            <a:r>
              <a:rPr lang="da-DK" dirty="0"/>
              <a:t> in the </a:t>
            </a:r>
            <a:r>
              <a:rPr lang="da-DK" dirty="0" err="1"/>
              <a:t>room</a:t>
            </a:r>
            <a:r>
              <a:rPr lang="da-DK" dirty="0"/>
              <a:t>, </a:t>
            </a:r>
            <a:r>
              <a:rPr lang="da-DK" dirty="0" err="1"/>
              <a:t>producxe</a:t>
            </a:r>
            <a:r>
              <a:rPr lang="da-DK" dirty="0"/>
              <a:t> </a:t>
            </a:r>
            <a:r>
              <a:rPr lang="da-DK" dirty="0" err="1"/>
              <a:t>infective</a:t>
            </a:r>
            <a:r>
              <a:rPr lang="da-DK" dirty="0"/>
              <a:t> </a:t>
            </a:r>
            <a:r>
              <a:rPr lang="da-DK" dirty="0" err="1"/>
              <a:t>quanta</a:t>
            </a:r>
            <a:r>
              <a:rPr lang="da-DK" dirty="0"/>
              <a:t> at a rate </a:t>
            </a:r>
            <a:r>
              <a:rPr lang="da-DK" dirty="0" err="1"/>
              <a:t>based</a:t>
            </a:r>
            <a:r>
              <a:rPr lang="da-DK" dirty="0"/>
              <a:t> on the </a:t>
            </a:r>
            <a:r>
              <a:rPr lang="da-DK" dirty="0" err="1"/>
              <a:t>individual</a:t>
            </a:r>
            <a:r>
              <a:rPr lang="da-DK" dirty="0"/>
              <a:t> </a:t>
            </a:r>
            <a:r>
              <a:rPr lang="da-DK" dirty="0" err="1"/>
              <a:t>quanta</a:t>
            </a:r>
            <a:r>
              <a:rPr lang="da-DK" dirty="0"/>
              <a:t> </a:t>
            </a:r>
            <a:r>
              <a:rPr lang="da-DK" dirty="0" err="1"/>
              <a:t>production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takes</a:t>
            </a:r>
            <a:r>
              <a:rPr lang="da-DK" dirty="0"/>
              <a:t> </a:t>
            </a:r>
            <a:r>
              <a:rPr lang="da-DK" dirty="0" err="1"/>
              <a:t>into</a:t>
            </a:r>
            <a:r>
              <a:rPr lang="da-DK" dirty="0"/>
              <a:t> </a:t>
            </a:r>
            <a:r>
              <a:rPr lang="da-DK" dirty="0" err="1"/>
              <a:t>consideration</a:t>
            </a:r>
            <a:r>
              <a:rPr lang="da-DK" dirty="0"/>
              <a:t> </a:t>
            </a:r>
            <a:r>
              <a:rPr lang="da-DK" dirty="0" err="1"/>
              <a:t>things</a:t>
            </a:r>
            <a:r>
              <a:rPr lang="da-DK" dirty="0"/>
              <a:t> like the </a:t>
            </a:r>
            <a:r>
              <a:rPr lang="da-DK" dirty="0" err="1"/>
              <a:t>infectivity</a:t>
            </a:r>
            <a:r>
              <a:rPr lang="da-DK" dirty="0"/>
              <a:t> of the </a:t>
            </a:r>
            <a:r>
              <a:rPr lang="da-DK" dirty="0" err="1"/>
              <a:t>pathogen</a:t>
            </a:r>
            <a:r>
              <a:rPr lang="da-DK" dirty="0"/>
              <a:t>, the </a:t>
            </a:r>
            <a:r>
              <a:rPr lang="da-DK" dirty="0" err="1"/>
              <a:t>vocal</a:t>
            </a:r>
            <a:r>
              <a:rPr lang="da-DK" dirty="0"/>
              <a:t> </a:t>
            </a:r>
            <a:r>
              <a:rPr lang="da-DK" dirty="0" err="1"/>
              <a:t>activity</a:t>
            </a:r>
            <a:r>
              <a:rPr lang="da-DK" dirty="0"/>
              <a:t> of the </a:t>
            </a:r>
            <a:r>
              <a:rPr lang="da-DK" dirty="0" err="1"/>
              <a:t>infected</a:t>
            </a:r>
            <a:r>
              <a:rPr lang="da-DK" dirty="0"/>
              <a:t> from </a:t>
            </a:r>
            <a:r>
              <a:rPr lang="da-DK" dirty="0" err="1"/>
              <a:t>whispering</a:t>
            </a:r>
            <a:r>
              <a:rPr lang="da-DK" dirty="0"/>
              <a:t> to </a:t>
            </a:r>
            <a:r>
              <a:rPr lang="da-DK" dirty="0" err="1"/>
              <a:t>singing</a:t>
            </a:r>
            <a:r>
              <a:rPr lang="da-DK" dirty="0"/>
              <a:t> </a:t>
            </a:r>
            <a:r>
              <a:rPr lang="da-DK" dirty="0" err="1"/>
              <a:t>loudly</a:t>
            </a:r>
            <a:r>
              <a:rPr lang="da-DK" dirty="0"/>
              <a:t>, and the </a:t>
            </a:r>
            <a:r>
              <a:rPr lang="da-DK" dirty="0" err="1"/>
              <a:t>physical</a:t>
            </a:r>
            <a:r>
              <a:rPr lang="da-DK" dirty="0"/>
              <a:t> </a:t>
            </a:r>
            <a:r>
              <a:rPr lang="da-DK" dirty="0" err="1"/>
              <a:t>activity</a:t>
            </a:r>
            <a:r>
              <a:rPr lang="da-DK" dirty="0"/>
              <a:t> of the </a:t>
            </a:r>
            <a:r>
              <a:rPr lang="da-DK" dirty="0" err="1"/>
              <a:t>infected</a:t>
            </a:r>
            <a:r>
              <a:rPr lang="da-DK" dirty="0"/>
              <a:t>, from </a:t>
            </a:r>
            <a:r>
              <a:rPr lang="da-DK" dirty="0" err="1"/>
              <a:t>sitting</a:t>
            </a:r>
            <a:r>
              <a:rPr lang="da-DK" dirty="0"/>
              <a:t> </a:t>
            </a:r>
            <a:r>
              <a:rPr lang="da-DK" dirty="0" err="1"/>
              <a:t>down</a:t>
            </a:r>
            <a:r>
              <a:rPr lang="da-DK" dirty="0"/>
              <a:t> to </a:t>
            </a:r>
            <a:r>
              <a:rPr lang="da-DK" dirty="0" err="1"/>
              <a:t>doing</a:t>
            </a:r>
            <a:r>
              <a:rPr lang="da-DK" dirty="0"/>
              <a:t> intense </a:t>
            </a:r>
            <a:r>
              <a:rPr lang="da-DK" dirty="0" err="1"/>
              <a:t>exercise</a:t>
            </a:r>
            <a:r>
              <a:rPr lang="da-DK" dirty="0"/>
              <a:t>.</a:t>
            </a:r>
          </a:p>
          <a:p>
            <a:endParaRPr lang="da-DK" dirty="0"/>
          </a:p>
          <a:p>
            <a:r>
              <a:rPr lang="da-DK" dirty="0" err="1"/>
              <a:t>These</a:t>
            </a:r>
            <a:r>
              <a:rPr lang="da-DK" dirty="0"/>
              <a:t> </a:t>
            </a:r>
            <a:r>
              <a:rPr lang="da-DK" dirty="0" err="1"/>
              <a:t>quanta</a:t>
            </a:r>
            <a:r>
              <a:rPr lang="da-DK" dirty="0"/>
              <a:t> </a:t>
            </a:r>
            <a:r>
              <a:rPr lang="da-DK" dirty="0" err="1"/>
              <a:t>accumulate</a:t>
            </a:r>
            <a:r>
              <a:rPr lang="da-DK" dirty="0"/>
              <a:t> in the </a:t>
            </a:r>
            <a:r>
              <a:rPr lang="da-DK" dirty="0" err="1"/>
              <a:t>room</a:t>
            </a:r>
            <a:r>
              <a:rPr lang="da-DK" dirty="0"/>
              <a:t> and is </a:t>
            </a:r>
            <a:r>
              <a:rPr lang="da-DK" dirty="0" err="1"/>
              <a:t>refected</a:t>
            </a:r>
            <a:r>
              <a:rPr lang="da-DK" dirty="0"/>
              <a:t> in the model as a </a:t>
            </a:r>
            <a:r>
              <a:rPr lang="da-DK" dirty="0" err="1"/>
              <a:t>stock</a:t>
            </a:r>
            <a:r>
              <a:rPr lang="da-DK" dirty="0"/>
              <a:t>, and has a </a:t>
            </a:r>
            <a:r>
              <a:rPr lang="da-DK" dirty="0" err="1"/>
              <a:t>direct</a:t>
            </a:r>
            <a:r>
              <a:rPr lang="da-DK" dirty="0"/>
              <a:t> </a:t>
            </a:r>
            <a:r>
              <a:rPr lang="da-DK" dirty="0" err="1"/>
              <a:t>effect</a:t>
            </a:r>
            <a:r>
              <a:rPr lang="da-DK" dirty="0"/>
              <a:t> on the </a:t>
            </a:r>
            <a:r>
              <a:rPr lang="da-DK" dirty="0" err="1"/>
              <a:t>quanta</a:t>
            </a:r>
            <a:r>
              <a:rPr lang="da-DK" dirty="0"/>
              <a:t> </a:t>
            </a:r>
            <a:r>
              <a:rPr lang="da-DK" dirty="0" err="1"/>
              <a:t>inhaled</a:t>
            </a:r>
            <a:r>
              <a:rPr lang="da-DK" dirty="0"/>
              <a:t>, </a:t>
            </a:r>
            <a:r>
              <a:rPr lang="da-DK" dirty="0" err="1"/>
              <a:t>closing</a:t>
            </a:r>
            <a:r>
              <a:rPr lang="da-DK" dirty="0"/>
              <a:t> the </a:t>
            </a:r>
            <a:r>
              <a:rPr lang="da-DK" dirty="0" err="1"/>
              <a:t>cycle</a:t>
            </a:r>
            <a:r>
              <a:rPr lang="da-DK" dirty="0"/>
              <a:t> of </a:t>
            </a:r>
            <a:r>
              <a:rPr lang="da-DK" dirty="0" err="1"/>
              <a:t>infection</a:t>
            </a:r>
            <a:r>
              <a:rPr lang="da-DK" dirty="0"/>
              <a:t>-and virus </a:t>
            </a:r>
            <a:r>
              <a:rPr lang="da-DK" dirty="0" err="1"/>
              <a:t>production</a:t>
            </a:r>
            <a:r>
              <a:rPr lang="da-DK" dirty="0"/>
              <a:t>.</a:t>
            </a:r>
          </a:p>
          <a:p>
            <a:endParaRPr lang="da-DK" dirty="0"/>
          </a:p>
          <a:p>
            <a:r>
              <a:rPr lang="da-DK" dirty="0"/>
              <a:t>The </a:t>
            </a:r>
            <a:r>
              <a:rPr lang="da-DK" dirty="0" err="1"/>
              <a:t>Quanta</a:t>
            </a:r>
            <a:r>
              <a:rPr lang="da-DK" dirty="0"/>
              <a:t> </a:t>
            </a:r>
            <a:r>
              <a:rPr lang="da-DK" dirty="0" err="1"/>
              <a:t>Inhaled</a:t>
            </a:r>
            <a:r>
              <a:rPr lang="da-DK" dirty="0"/>
              <a:t> </a:t>
            </a:r>
            <a:r>
              <a:rPr lang="da-DK" dirty="0" err="1"/>
              <a:t>also</a:t>
            </a:r>
            <a:r>
              <a:rPr lang="da-DK" dirty="0"/>
              <a:t> dependent on the </a:t>
            </a:r>
            <a:r>
              <a:rPr lang="da-DK" dirty="0" err="1"/>
              <a:t>effectiveness</a:t>
            </a:r>
            <a:r>
              <a:rPr lang="da-DK" dirty="0"/>
              <a:t> of masks</a:t>
            </a:r>
          </a:p>
          <a:p>
            <a:endParaRPr lang="da-DK" dirty="0"/>
          </a:p>
          <a:p>
            <a:r>
              <a:rPr lang="da-DK" dirty="0" err="1"/>
              <a:t>However</a:t>
            </a:r>
            <a:r>
              <a:rPr lang="da-DK" dirty="0"/>
              <a:t>,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quanta</a:t>
            </a:r>
            <a:r>
              <a:rPr lang="da-DK" dirty="0"/>
              <a:t> </a:t>
            </a:r>
            <a:r>
              <a:rPr lang="da-DK" dirty="0" err="1"/>
              <a:t>stock</a:t>
            </a:r>
            <a:r>
              <a:rPr lang="da-DK" dirty="0"/>
              <a:t> in the </a:t>
            </a:r>
            <a:r>
              <a:rPr lang="da-DK" dirty="0" err="1"/>
              <a:t>room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decrease</a:t>
            </a:r>
            <a:r>
              <a:rPr lang="da-DK" dirty="0"/>
              <a:t> as a </a:t>
            </a:r>
            <a:r>
              <a:rPr lang="da-DK" dirty="0" err="1"/>
              <a:t>result</a:t>
            </a:r>
            <a:r>
              <a:rPr lang="da-DK" dirty="0"/>
              <a:t> of a </a:t>
            </a:r>
            <a:r>
              <a:rPr lang="da-DK" dirty="0" err="1"/>
              <a:t>number</a:t>
            </a:r>
            <a:r>
              <a:rPr lang="da-DK" dirty="0"/>
              <a:t> of factors.</a:t>
            </a:r>
          </a:p>
          <a:p>
            <a:endParaRPr lang="da-DK" dirty="0"/>
          </a:p>
          <a:p>
            <a:r>
              <a:rPr lang="da-DK" dirty="0"/>
              <a:t>In </a:t>
            </a:r>
            <a:r>
              <a:rPr lang="da-DK" dirty="0" err="1"/>
              <a:t>our</a:t>
            </a:r>
            <a:r>
              <a:rPr lang="da-DK" dirty="0"/>
              <a:t> model </a:t>
            </a:r>
            <a:r>
              <a:rPr lang="da-DK" dirty="0" err="1"/>
              <a:t>we</a:t>
            </a:r>
            <a:r>
              <a:rPr lang="da-DK" dirty="0"/>
              <a:t> have the </a:t>
            </a:r>
            <a:r>
              <a:rPr lang="da-DK" dirty="0" err="1"/>
              <a:t>four</a:t>
            </a:r>
            <a:r>
              <a:rPr lang="da-DK" dirty="0"/>
              <a:t> most </a:t>
            </a:r>
            <a:r>
              <a:rPr lang="da-DK" dirty="0" err="1"/>
              <a:t>important</a:t>
            </a:r>
            <a:r>
              <a:rPr lang="da-DK" dirty="0"/>
              <a:t> </a:t>
            </a:r>
            <a:r>
              <a:rPr lang="da-DK" dirty="0" err="1"/>
              <a:t>according</a:t>
            </a:r>
            <a:r>
              <a:rPr lang="da-DK" dirty="0"/>
              <a:t> to </a:t>
            </a:r>
            <a:r>
              <a:rPr lang="da-DK" dirty="0" err="1"/>
              <a:t>mutiple</a:t>
            </a:r>
            <a:r>
              <a:rPr lang="da-DK" dirty="0"/>
              <a:t> </a:t>
            </a:r>
            <a:r>
              <a:rPr lang="da-DK" dirty="0" err="1"/>
              <a:t>published</a:t>
            </a:r>
            <a:r>
              <a:rPr lang="da-DK" dirty="0"/>
              <a:t> </a:t>
            </a:r>
            <a:r>
              <a:rPr lang="da-DK" dirty="0" err="1"/>
              <a:t>sources</a:t>
            </a:r>
            <a:r>
              <a:rPr lang="da-DK" dirty="0"/>
              <a:t>:</a:t>
            </a:r>
          </a:p>
          <a:p>
            <a:endParaRPr lang="da-DK" dirty="0"/>
          </a:p>
          <a:p>
            <a:r>
              <a:rPr lang="da-DK" dirty="0"/>
              <a:t>1.- </a:t>
            </a:r>
            <a:r>
              <a:rPr lang="da-DK" dirty="0" err="1"/>
              <a:t>Quanta</a:t>
            </a:r>
            <a:r>
              <a:rPr lang="da-DK" dirty="0"/>
              <a:t> Losses due to </a:t>
            </a:r>
            <a:r>
              <a:rPr lang="da-DK" dirty="0" err="1"/>
              <a:t>particle</a:t>
            </a:r>
            <a:r>
              <a:rPr lang="da-DK" dirty="0"/>
              <a:t> </a:t>
            </a:r>
            <a:r>
              <a:rPr lang="da-DK" dirty="0" err="1"/>
              <a:t>settling</a:t>
            </a:r>
            <a:r>
              <a:rPr lang="da-DK" dirty="0"/>
              <a:t> on </a:t>
            </a:r>
            <a:r>
              <a:rPr lang="da-DK" dirty="0" err="1"/>
              <a:t>surfaces</a:t>
            </a:r>
            <a:r>
              <a:rPr lang="da-DK" dirty="0"/>
              <a:t> as a </a:t>
            </a:r>
            <a:r>
              <a:rPr lang="da-DK" dirty="0" err="1"/>
              <a:t>result</a:t>
            </a:r>
            <a:r>
              <a:rPr lang="da-DK" dirty="0"/>
              <a:t> of </a:t>
            </a:r>
            <a:r>
              <a:rPr lang="da-DK" dirty="0" err="1"/>
              <a:t>gravity</a:t>
            </a:r>
            <a:endParaRPr lang="da-DK" dirty="0"/>
          </a:p>
          <a:p>
            <a:r>
              <a:rPr lang="da-DK" dirty="0"/>
              <a:t>2.- </a:t>
            </a:r>
            <a:r>
              <a:rPr lang="da-DK" dirty="0" err="1"/>
              <a:t>Quanta</a:t>
            </a:r>
            <a:r>
              <a:rPr lang="da-DK" dirty="0"/>
              <a:t> Losses due to </a:t>
            </a:r>
            <a:r>
              <a:rPr lang="da-DK" dirty="0" err="1"/>
              <a:t>particle</a:t>
            </a:r>
            <a:r>
              <a:rPr lang="da-DK" dirty="0"/>
              <a:t> </a:t>
            </a:r>
            <a:r>
              <a:rPr lang="da-DK" dirty="0" err="1"/>
              <a:t>deactivation</a:t>
            </a:r>
            <a:r>
              <a:rPr lang="da-DK" dirty="0"/>
              <a:t> (</a:t>
            </a:r>
            <a:r>
              <a:rPr lang="da-DK" dirty="0" err="1"/>
              <a:t>natural</a:t>
            </a:r>
            <a:r>
              <a:rPr lang="da-DK" dirty="0"/>
              <a:t> </a:t>
            </a:r>
            <a:r>
              <a:rPr lang="da-DK" dirty="0" err="1"/>
              <a:t>half</a:t>
            </a:r>
            <a:r>
              <a:rPr lang="da-DK" dirty="0"/>
              <a:t> </a:t>
            </a:r>
            <a:r>
              <a:rPr lang="da-DK" dirty="0" err="1"/>
              <a:t>life</a:t>
            </a:r>
            <a:r>
              <a:rPr lang="da-DK" dirty="0"/>
              <a:t> and </a:t>
            </a:r>
            <a:r>
              <a:rPr lang="da-DK" dirty="0" err="1"/>
              <a:t>ultra</a:t>
            </a:r>
            <a:r>
              <a:rPr lang="da-DK" dirty="0"/>
              <a:t> violet light </a:t>
            </a:r>
            <a:r>
              <a:rPr lang="da-DK" dirty="0" err="1"/>
              <a:t>degradation</a:t>
            </a:r>
            <a:r>
              <a:rPr lang="da-DK" dirty="0"/>
              <a:t> for </a:t>
            </a:r>
            <a:r>
              <a:rPr lang="da-DK" dirty="0" err="1"/>
              <a:t>example</a:t>
            </a:r>
            <a:r>
              <a:rPr lang="da-DK" dirty="0"/>
              <a:t>)</a:t>
            </a:r>
          </a:p>
          <a:p>
            <a:r>
              <a:rPr lang="da-DK" dirty="0"/>
              <a:t>3.- </a:t>
            </a:r>
            <a:r>
              <a:rPr lang="da-DK" dirty="0" err="1"/>
              <a:t>Quanta</a:t>
            </a:r>
            <a:r>
              <a:rPr lang="da-DK" dirty="0"/>
              <a:t> Losses due to ventilation air </a:t>
            </a:r>
            <a:r>
              <a:rPr lang="da-DK" dirty="0" err="1"/>
              <a:t>changes</a:t>
            </a:r>
            <a:r>
              <a:rPr lang="da-DK" dirty="0"/>
              <a:t>, </a:t>
            </a:r>
            <a:r>
              <a:rPr lang="da-DK" dirty="0" err="1"/>
              <a:t>where</a:t>
            </a:r>
            <a:r>
              <a:rPr lang="da-DK" dirty="0"/>
              <a:t> a </a:t>
            </a:r>
            <a:r>
              <a:rPr lang="da-DK" dirty="0" err="1"/>
              <a:t>fraction</a:t>
            </a:r>
            <a:r>
              <a:rPr lang="da-DK" dirty="0"/>
              <a:t> of the total ventilation air is </a:t>
            </a:r>
            <a:r>
              <a:rPr lang="da-DK" dirty="0" err="1"/>
              <a:t>fresh</a:t>
            </a:r>
            <a:r>
              <a:rPr lang="da-DK" dirty="0"/>
              <a:t> air, and</a:t>
            </a:r>
          </a:p>
          <a:p>
            <a:r>
              <a:rPr lang="da-DK" dirty="0"/>
              <a:t>4.- </a:t>
            </a:r>
            <a:r>
              <a:rPr lang="da-DK" dirty="0" err="1"/>
              <a:t>Quanta</a:t>
            </a:r>
            <a:r>
              <a:rPr lang="da-DK" dirty="0"/>
              <a:t> Losses due to ventilation filters, </a:t>
            </a:r>
            <a:r>
              <a:rPr lang="da-DK" dirty="0" err="1"/>
              <a:t>such</a:t>
            </a:r>
            <a:r>
              <a:rPr lang="da-DK" dirty="0"/>
              <a:t> as </a:t>
            </a:r>
            <a:r>
              <a:rPr lang="da-DK" dirty="0" err="1"/>
              <a:t>physical</a:t>
            </a:r>
            <a:r>
              <a:rPr lang="da-DK" dirty="0"/>
              <a:t> </a:t>
            </a:r>
            <a:r>
              <a:rPr lang="da-DK" dirty="0" err="1"/>
              <a:t>barriers</a:t>
            </a:r>
            <a:r>
              <a:rPr lang="da-DK" dirty="0"/>
              <a:t>.</a:t>
            </a:r>
          </a:p>
          <a:p>
            <a:endParaRPr lang="da-DK" dirty="0"/>
          </a:p>
          <a:p>
            <a:r>
              <a:rPr lang="da-DK" dirty="0" err="1"/>
              <a:t>Finally</a:t>
            </a:r>
            <a:r>
              <a:rPr lang="da-DK" dirty="0"/>
              <a:t>, the model reepresents a </a:t>
            </a:r>
            <a:r>
              <a:rPr lang="da-DK" dirty="0" err="1"/>
              <a:t>causal</a:t>
            </a:r>
            <a:r>
              <a:rPr lang="da-DK" dirty="0"/>
              <a:t> </a:t>
            </a:r>
            <a:r>
              <a:rPr lang="da-DK" dirty="0" err="1"/>
              <a:t>relationship</a:t>
            </a:r>
            <a:r>
              <a:rPr lang="da-DK" dirty="0"/>
              <a:t> </a:t>
            </a:r>
            <a:r>
              <a:rPr lang="da-DK" dirty="0" err="1"/>
              <a:t>between</a:t>
            </a:r>
            <a:r>
              <a:rPr lang="da-DK" dirty="0"/>
              <a:t> the </a:t>
            </a:r>
            <a:r>
              <a:rPr lang="da-DK" dirty="0" err="1"/>
              <a:t>infection</a:t>
            </a:r>
            <a:r>
              <a:rPr lang="da-DK" dirty="0"/>
              <a:t> rate and ventilation </a:t>
            </a:r>
            <a:r>
              <a:rPr lang="da-DK" dirty="0" err="1"/>
              <a:t>characteristics</a:t>
            </a:r>
            <a:r>
              <a:rPr lang="da-DK" dirty="0"/>
              <a:t>.</a:t>
            </a:r>
          </a:p>
          <a:p>
            <a:endParaRPr lang="da-DK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324E2-D1FF-42BB-A73D-ECE7E763977E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37785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As an initial </a:t>
            </a:r>
            <a:r>
              <a:rPr lang="da-DK" dirty="0" err="1"/>
              <a:t>application</a:t>
            </a:r>
            <a:r>
              <a:rPr lang="da-DK" dirty="0"/>
              <a:t> </a:t>
            </a:r>
            <a:r>
              <a:rPr lang="da-DK" dirty="0" err="1"/>
              <a:t>example</a:t>
            </a:r>
            <a:r>
              <a:rPr lang="da-DK" dirty="0"/>
              <a:t>, </a:t>
            </a:r>
            <a:r>
              <a:rPr lang="da-DK" dirty="0" err="1"/>
              <a:t>we</a:t>
            </a:r>
            <a:r>
              <a:rPr lang="da-DK" dirty="0"/>
              <a:t> have </a:t>
            </a:r>
            <a:r>
              <a:rPr lang="da-DK" dirty="0" err="1"/>
              <a:t>tested</a:t>
            </a:r>
            <a:r>
              <a:rPr lang="da-DK" dirty="0"/>
              <a:t> </a:t>
            </a:r>
            <a:r>
              <a:rPr lang="da-DK" dirty="0" err="1"/>
              <a:t>our</a:t>
            </a:r>
            <a:r>
              <a:rPr lang="da-DK" dirty="0"/>
              <a:t> model for </a:t>
            </a:r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examples</a:t>
            </a:r>
            <a:r>
              <a:rPr lang="da-DK" dirty="0"/>
              <a:t> </a:t>
            </a:r>
            <a:r>
              <a:rPr lang="da-DK" dirty="0" err="1"/>
              <a:t>provided</a:t>
            </a:r>
            <a:r>
              <a:rPr lang="da-DK" dirty="0"/>
              <a:t> in </a:t>
            </a:r>
            <a:r>
              <a:rPr lang="da-DK" dirty="0" err="1"/>
              <a:t>literature</a:t>
            </a:r>
            <a:r>
              <a:rPr lang="da-DK" dirty="0"/>
              <a:t>.</a:t>
            </a:r>
          </a:p>
          <a:p>
            <a:r>
              <a:rPr lang="da-DK" dirty="0"/>
              <a:t>Here </a:t>
            </a:r>
            <a:r>
              <a:rPr lang="da-DK" dirty="0" err="1"/>
              <a:t>we</a:t>
            </a:r>
            <a:r>
              <a:rPr lang="da-DK" dirty="0"/>
              <a:t> show the case of a 25 m2 </a:t>
            </a:r>
            <a:r>
              <a:rPr lang="da-DK" dirty="0" err="1"/>
              <a:t>pharmacy</a:t>
            </a:r>
            <a:r>
              <a:rPr lang="da-DK" dirty="0"/>
              <a:t> </a:t>
            </a:r>
            <a:r>
              <a:rPr lang="da-DK" dirty="0" err="1"/>
              <a:t>where</a:t>
            </a:r>
            <a:r>
              <a:rPr lang="da-DK" dirty="0"/>
              <a:t> 1 </a:t>
            </a:r>
            <a:r>
              <a:rPr lang="da-DK" dirty="0" err="1"/>
              <a:t>infected</a:t>
            </a:r>
            <a:r>
              <a:rPr lang="da-DK" dirty="0"/>
              <a:t> person is present for 1 </a:t>
            </a:r>
            <a:r>
              <a:rPr lang="da-DK" dirty="0" err="1"/>
              <a:t>hour</a:t>
            </a:r>
            <a:r>
              <a:rPr lang="da-DK" dirty="0"/>
              <a:t> and </a:t>
            </a:r>
            <a:r>
              <a:rPr lang="da-DK" dirty="0" err="1"/>
              <a:t>where</a:t>
            </a:r>
            <a:r>
              <a:rPr lang="da-DK" dirty="0"/>
              <a:t> </a:t>
            </a:r>
            <a:r>
              <a:rPr lang="da-DK" dirty="0" err="1"/>
              <a:t>other</a:t>
            </a:r>
            <a:r>
              <a:rPr lang="da-DK" dirty="0"/>
              <a:t> 15 </a:t>
            </a:r>
            <a:r>
              <a:rPr lang="da-DK" dirty="0" err="1"/>
              <a:t>susceptibles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also</a:t>
            </a:r>
            <a:r>
              <a:rPr lang="da-DK" dirty="0"/>
              <a:t> in the </a:t>
            </a:r>
            <a:r>
              <a:rPr lang="da-DK" dirty="0" err="1"/>
              <a:t>premises</a:t>
            </a:r>
            <a:r>
              <a:rPr lang="da-DK" dirty="0"/>
              <a:t>, and do not </a:t>
            </a:r>
            <a:r>
              <a:rPr lang="da-DK" dirty="0" err="1"/>
              <a:t>leave</a:t>
            </a:r>
            <a:r>
              <a:rPr lang="da-DK" dirty="0"/>
              <a:t> the </a:t>
            </a:r>
            <a:r>
              <a:rPr lang="da-DK" dirty="0" err="1"/>
              <a:t>premises</a:t>
            </a:r>
            <a:r>
              <a:rPr lang="da-DK" dirty="0"/>
              <a:t>.</a:t>
            </a:r>
          </a:p>
          <a:p>
            <a:endParaRPr lang="da-DK" dirty="0"/>
          </a:p>
          <a:p>
            <a:r>
              <a:rPr lang="da-DK" dirty="0"/>
              <a:t>With an air </a:t>
            </a:r>
            <a:r>
              <a:rPr lang="da-DK" dirty="0" err="1"/>
              <a:t>exchange</a:t>
            </a:r>
            <a:r>
              <a:rPr lang="da-DK" dirty="0"/>
              <a:t> of 0.2 (low) and </a:t>
            </a:r>
            <a:r>
              <a:rPr lang="da-DK" dirty="0" err="1"/>
              <a:t>without</a:t>
            </a:r>
            <a:r>
              <a:rPr lang="da-DK" dirty="0"/>
              <a:t> the </a:t>
            </a:r>
            <a:r>
              <a:rPr lang="da-DK" dirty="0" err="1"/>
              <a:t>use</a:t>
            </a:r>
            <a:r>
              <a:rPr lang="da-DK" dirty="0"/>
              <a:t> of masks, the </a:t>
            </a:r>
            <a:r>
              <a:rPr lang="da-DK" dirty="0" err="1"/>
              <a:t>quanta</a:t>
            </a:r>
            <a:r>
              <a:rPr lang="da-DK" dirty="0"/>
              <a:t> </a:t>
            </a:r>
            <a:r>
              <a:rPr lang="da-DK" dirty="0" err="1"/>
              <a:t>concentration</a:t>
            </a:r>
            <a:r>
              <a:rPr lang="da-DK" dirty="0"/>
              <a:t> </a:t>
            </a:r>
            <a:r>
              <a:rPr lang="da-DK" dirty="0" err="1"/>
              <a:t>reaches</a:t>
            </a:r>
            <a:r>
              <a:rPr lang="da-DK" dirty="0"/>
              <a:t> a </a:t>
            </a:r>
            <a:r>
              <a:rPr lang="da-DK" dirty="0" err="1"/>
              <a:t>maximum</a:t>
            </a:r>
            <a:r>
              <a:rPr lang="da-DK" dirty="0"/>
              <a:t> of 0.06 </a:t>
            </a:r>
            <a:r>
              <a:rPr lang="da-DK" dirty="0" err="1"/>
              <a:t>quanta</a:t>
            </a:r>
            <a:r>
              <a:rPr lang="da-DK" dirty="0"/>
              <a:t> per </a:t>
            </a:r>
            <a:r>
              <a:rPr lang="da-DK" dirty="0" err="1"/>
              <a:t>cubic</a:t>
            </a:r>
            <a:r>
              <a:rPr lang="da-DK" dirty="0"/>
              <a:t> meters and </a:t>
            </a:r>
            <a:r>
              <a:rPr lang="da-DK" dirty="0" err="1"/>
              <a:t>close</a:t>
            </a:r>
            <a:r>
              <a:rPr lang="da-DK" dirty="0"/>
              <a:t> to 8% of the </a:t>
            </a:r>
            <a:r>
              <a:rPr lang="da-DK" dirty="0" err="1"/>
              <a:t>people</a:t>
            </a:r>
            <a:r>
              <a:rPr lang="da-DK" dirty="0"/>
              <a:t> in the </a:t>
            </a:r>
            <a:r>
              <a:rPr lang="da-DK" dirty="0" err="1"/>
              <a:t>room</a:t>
            </a:r>
            <a:r>
              <a:rPr lang="da-DK" dirty="0"/>
              <a:t> </a:t>
            </a:r>
            <a:r>
              <a:rPr lang="da-DK" dirty="0" err="1"/>
              <a:t>would</a:t>
            </a:r>
            <a:r>
              <a:rPr lang="da-DK" dirty="0"/>
              <a:t> </a:t>
            </a:r>
            <a:r>
              <a:rPr lang="da-DK" dirty="0" err="1"/>
              <a:t>become</a:t>
            </a:r>
            <a:r>
              <a:rPr lang="da-DK" dirty="0"/>
              <a:t> </a:t>
            </a:r>
            <a:r>
              <a:rPr lang="da-DK" dirty="0" err="1"/>
              <a:t>infected</a:t>
            </a:r>
            <a:r>
              <a:rPr lang="da-DK" dirty="0"/>
              <a:t>. </a:t>
            </a:r>
          </a:p>
          <a:p>
            <a:endParaRPr lang="da-DK" dirty="0"/>
          </a:p>
          <a:p>
            <a:r>
              <a:rPr lang="da-DK" dirty="0" err="1"/>
              <a:t>These</a:t>
            </a:r>
            <a:r>
              <a:rPr lang="da-DK" dirty="0"/>
              <a:t> </a:t>
            </a:r>
            <a:r>
              <a:rPr lang="da-DK" dirty="0" err="1"/>
              <a:t>numbers</a:t>
            </a:r>
            <a:r>
              <a:rPr lang="da-DK" dirty="0"/>
              <a:t> </a:t>
            </a:r>
            <a:r>
              <a:rPr lang="da-DK" dirty="0" err="1"/>
              <a:t>woill</a:t>
            </a:r>
            <a:r>
              <a:rPr lang="da-DK" dirty="0"/>
              <a:t> </a:t>
            </a:r>
            <a:r>
              <a:rPr lang="da-DK" dirty="0" err="1"/>
              <a:t>change</a:t>
            </a:r>
            <a:r>
              <a:rPr lang="da-DK" dirty="0"/>
              <a:t> </a:t>
            </a:r>
            <a:r>
              <a:rPr lang="da-DK" dirty="0" err="1"/>
              <a:t>if</a:t>
            </a:r>
            <a:r>
              <a:rPr lang="da-DK" dirty="0"/>
              <a:t> for </a:t>
            </a:r>
            <a:r>
              <a:rPr lang="da-DK" dirty="0" err="1"/>
              <a:t>example</a:t>
            </a:r>
            <a:r>
              <a:rPr lang="da-DK" dirty="0"/>
              <a:t> the </a:t>
            </a:r>
            <a:r>
              <a:rPr lang="da-DK" dirty="0" err="1"/>
              <a:t>susceptibles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only</a:t>
            </a:r>
            <a:r>
              <a:rPr lang="da-DK" dirty="0"/>
              <a:t> in the </a:t>
            </a:r>
            <a:r>
              <a:rPr lang="da-DK" dirty="0" err="1"/>
              <a:t>pharamcy</a:t>
            </a:r>
            <a:r>
              <a:rPr lang="da-DK" dirty="0"/>
              <a:t> for a </a:t>
            </a:r>
            <a:r>
              <a:rPr lang="da-DK" dirty="0" err="1"/>
              <a:t>limited</a:t>
            </a:r>
            <a:r>
              <a:rPr lang="da-DK" dirty="0"/>
              <a:t> time or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they</a:t>
            </a:r>
            <a:r>
              <a:rPr lang="da-DK" dirty="0"/>
              <a:t> </a:t>
            </a:r>
            <a:r>
              <a:rPr lang="da-DK" dirty="0" err="1"/>
              <a:t>wear</a:t>
            </a:r>
            <a:r>
              <a:rPr lang="da-DK" dirty="0"/>
              <a:t> masks, for </a:t>
            </a:r>
            <a:r>
              <a:rPr lang="da-DK" dirty="0" err="1"/>
              <a:t>example</a:t>
            </a:r>
            <a:r>
              <a:rPr lang="da-DK" dirty="0"/>
              <a:t>.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324E2-D1FF-42BB-A73D-ECE7E763977E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58648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Thank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for </a:t>
            </a:r>
            <a:r>
              <a:rPr lang="da-DK" dirty="0" err="1"/>
              <a:t>your</a:t>
            </a:r>
            <a:r>
              <a:rPr lang="da-DK" dirty="0"/>
              <a:t> time and please </a:t>
            </a:r>
            <a:r>
              <a:rPr lang="da-DK" dirty="0" err="1"/>
              <a:t>contact</a:t>
            </a:r>
            <a:r>
              <a:rPr lang="da-DK" dirty="0"/>
              <a:t> </a:t>
            </a:r>
            <a:r>
              <a:rPr lang="da-DK" dirty="0" err="1"/>
              <a:t>us</a:t>
            </a:r>
            <a:r>
              <a:rPr lang="da-DK" dirty="0"/>
              <a:t>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have </a:t>
            </a:r>
            <a:r>
              <a:rPr lang="da-DK" dirty="0" err="1"/>
              <a:t>any</a:t>
            </a:r>
            <a:r>
              <a:rPr lang="da-DK" dirty="0"/>
              <a:t> </a:t>
            </a:r>
            <a:r>
              <a:rPr lang="da-DK" dirty="0" err="1"/>
              <a:t>questions</a:t>
            </a:r>
            <a:r>
              <a:rPr lang="da-DK" dirty="0"/>
              <a:t> </a:t>
            </a:r>
            <a:r>
              <a:rPr lang="da-DK" dirty="0" err="1"/>
              <a:t>about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ongoing</a:t>
            </a:r>
            <a:r>
              <a:rPr lang="da-DK" dirty="0"/>
              <a:t> </a:t>
            </a:r>
            <a:r>
              <a:rPr lang="da-DK" dirty="0" err="1"/>
              <a:t>work</a:t>
            </a:r>
            <a:r>
              <a:rPr lang="da-DK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324E2-D1FF-42BB-A73D-ECE7E763977E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69995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BB9FA-1311-4E54-B9D8-9473611401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da-D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4F7E90-7BA7-4F29-AE72-01D678CEFE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6CBD6-AD18-42A3-A05F-D1B011959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1EA6-4849-43C3-92C2-4EAD929985AD}" type="datetimeFigureOut">
              <a:rPr lang="da-DK" smtClean="0"/>
              <a:t>02-07-2021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A611B-3181-495F-A46E-43EED0289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C371B-03E3-4BEE-BF76-8B17C1D4A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B8D4B-F274-4C79-BC22-E8C0AE60DFB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39609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19D35-81F2-48E3-A382-4A2B742A5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BF882F-E9E2-47C0-9C50-EE93E90F01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F4E77B-A0DD-4531-89DD-117BB53F4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1EA6-4849-43C3-92C2-4EAD929985AD}" type="datetimeFigureOut">
              <a:rPr lang="da-DK" smtClean="0"/>
              <a:t>02-07-2021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AEB37D-5246-4153-9A29-BBD264046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8272D-A928-4C67-A582-1F0A5F8A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B8D4B-F274-4C79-BC22-E8C0AE60DFB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19637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C6119B-BFF3-48AE-B705-D28C931752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20E7DA-1C9F-4C83-90B1-408A3A782C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2CB1D-B9EC-4522-969A-68629E59F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1EA6-4849-43C3-92C2-4EAD929985AD}" type="datetimeFigureOut">
              <a:rPr lang="da-DK" smtClean="0"/>
              <a:t>02-07-2021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16B33-D3C1-4333-98D2-8A762E592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99309-1A92-4083-92C7-3F771B2E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B8D4B-F274-4C79-BC22-E8C0AE60DFB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22092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A7888-C3AF-4B75-AAFD-E24D437F7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9DA8B-2788-4B06-9839-31DCA124F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24B0-2AAC-44DD-8989-1D3490A14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1EA6-4849-43C3-92C2-4EAD929985AD}" type="datetimeFigureOut">
              <a:rPr lang="da-DK" smtClean="0"/>
              <a:t>02-07-2021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502909-F79D-48A2-80B3-676DCE80A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D55A7-3AF2-492F-B5D8-C8C1C2913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B8D4B-F274-4C79-BC22-E8C0AE60DFB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57110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69F08-18DB-492D-8D0B-5C4DB4C3A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7A984-A857-4EC5-B3DC-524558670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23F85-2E73-492E-B67D-1FEA24240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1EA6-4849-43C3-92C2-4EAD929985AD}" type="datetimeFigureOut">
              <a:rPr lang="da-DK" smtClean="0"/>
              <a:t>02-07-2021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6EF84-2294-4225-99CA-CB5358988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CF65D-FC82-49FE-949D-433A6957B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B8D4B-F274-4C79-BC22-E8C0AE60DFB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32372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392EF-3E35-484B-9042-B47953F8B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61F7A-5FEF-4159-9550-123A8CC5FC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98228C-A99D-4B78-8080-0ECD13C8F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6E9090-0B99-4964-B050-96586B338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1EA6-4849-43C3-92C2-4EAD929985AD}" type="datetimeFigureOut">
              <a:rPr lang="da-DK" smtClean="0"/>
              <a:t>02-07-2021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6AB8A1-CB74-4361-AD7D-03F86703B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1852E9-E52B-4356-92C1-E171BB943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B8D4B-F274-4C79-BC22-E8C0AE60DFB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05301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B8A2A-970A-4D33-B3AD-82110324B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4F973-1888-4ED0-AAA6-4733D1D5E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3E3E53-B48E-4FDE-AF59-C6415682D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E2D24-76E7-472B-A692-813AE25776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86845C-B92C-44FB-B4C4-9AFE1D989A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3810D4-325F-493E-AA38-4F316F47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1EA6-4849-43C3-92C2-4EAD929985AD}" type="datetimeFigureOut">
              <a:rPr lang="da-DK" smtClean="0"/>
              <a:t>02-07-2021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287AAC-24E1-4CC9-B1D5-F08FDE0CE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61DCCA-FBB2-4024-A35A-5F9EC4CCF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B8D4B-F274-4C79-BC22-E8C0AE60DFB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02842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95B1-9805-42EF-8AF2-AA08B714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3B7144-B1D6-4795-8BE4-CFCC0E38C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1EA6-4849-43C3-92C2-4EAD929985AD}" type="datetimeFigureOut">
              <a:rPr lang="da-DK" smtClean="0"/>
              <a:t>02-07-2021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A311A2-7B10-4AD9-975E-F88425884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C6145-1C94-47A0-B91D-02C9A3F31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B8D4B-F274-4C79-BC22-E8C0AE60DFB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29525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F01374-B2F8-49D3-9D13-790884465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1EA6-4849-43C3-92C2-4EAD929985AD}" type="datetimeFigureOut">
              <a:rPr lang="da-DK" smtClean="0"/>
              <a:t>02-07-2021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74FFF3-88A3-4A3D-9B8A-0322EB94B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C70D6-0DAB-4615-9DA9-ACF4AA17A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B8D4B-F274-4C79-BC22-E8C0AE60DFB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6777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19850-DE67-40BE-AED9-0A98A3D20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CF07C-E079-4DD6-8D21-AD4E63962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287F3-1C7C-4254-8146-0019EB6CF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11D4C-FC41-4950-BE28-97C3FB183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1EA6-4849-43C3-92C2-4EAD929985AD}" type="datetimeFigureOut">
              <a:rPr lang="da-DK" smtClean="0"/>
              <a:t>02-07-2021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AC5750-0242-499F-8693-483386574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C4D50D-929C-4089-B1E1-5C48EF0CC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B8D4B-F274-4C79-BC22-E8C0AE60DFB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74388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75DF9-BBBF-457D-94FB-F7D9667E6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4F43AB-EABE-41A4-8D3E-C52EBB512C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EE35DD-D1AB-4C2D-970B-33524A7841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95D8AB-1C15-49F1-80AC-351DCE739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1EA6-4849-43C3-92C2-4EAD929985AD}" type="datetimeFigureOut">
              <a:rPr lang="da-DK" smtClean="0"/>
              <a:t>02-07-2021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EF2B74-D33E-4069-BD3C-01A072233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DD4701-61A7-42F1-AD92-D38B2BF56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B8D4B-F274-4C79-BC22-E8C0AE60DFB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44030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7F4255F-F2AF-4728-9E68-006687C8C510}"/>
              </a:ext>
            </a:extLst>
          </p:cNvPr>
          <p:cNvSpPr/>
          <p:nvPr userDrawn="1"/>
        </p:nvSpPr>
        <p:spPr>
          <a:xfrm>
            <a:off x="5784980" y="0"/>
            <a:ext cx="6407020" cy="767358"/>
          </a:xfrm>
          <a:prstGeom prst="rect">
            <a:avLst/>
          </a:prstGeom>
          <a:solidFill>
            <a:srgbClr val="BE2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19CD3F-CF5E-482C-894F-D871285434AF}"/>
              </a:ext>
            </a:extLst>
          </p:cNvPr>
          <p:cNvSpPr/>
          <p:nvPr userDrawn="1"/>
        </p:nvSpPr>
        <p:spPr>
          <a:xfrm>
            <a:off x="11590638" y="0"/>
            <a:ext cx="601362" cy="6858000"/>
          </a:xfrm>
          <a:prstGeom prst="rect">
            <a:avLst/>
          </a:prstGeom>
          <a:solidFill>
            <a:srgbClr val="BE2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365685-59AF-423A-A229-1AC1E55DA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7358"/>
            <a:ext cx="10515600" cy="9233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da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A4366-2E87-4029-9EEE-7155630A7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3F6D0-4CC4-4AC4-BC59-9DF5D6CEE3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082611" y="6356350"/>
            <a:ext cx="14272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a-DK" dirty="0"/>
              <a:t>26-07-2021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CAC8F-1758-481A-A08F-08BD051B37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24734" y="6356350"/>
            <a:ext cx="40214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A system dynamics analysis about the relationship between ventilation and the spread of COVID-19 in indoor spaces</a:t>
            </a:r>
            <a:endParaRPr lang="da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310D7-DA84-4150-92B1-8523496CB4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52438" y="6356350"/>
            <a:ext cx="6013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B8D4B-F274-4C79-BC22-E8C0AE60DFB6}" type="slidenum">
              <a:rPr lang="da-DK" smtClean="0"/>
              <a:t>‹#›</a:t>
            </a:fld>
            <a:endParaRPr lang="da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101E5B-8B6F-4E57-AD6A-420272B52B6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33265" y="6163374"/>
            <a:ext cx="839778" cy="58784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9263F2C-32FC-46C9-8770-86FAF27E7138}"/>
              </a:ext>
            </a:extLst>
          </p:cNvPr>
          <p:cNvSpPr/>
          <p:nvPr userDrawn="1"/>
        </p:nvSpPr>
        <p:spPr>
          <a:xfrm>
            <a:off x="5998029" y="60514"/>
            <a:ext cx="53557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2021 International System Dynamics Conference</a:t>
            </a:r>
          </a:p>
          <a:p>
            <a:r>
              <a:rPr lang="en-US" dirty="0">
                <a:solidFill>
                  <a:schemeClr val="bg1"/>
                </a:solidFill>
              </a:rPr>
              <a:t>July 25-30, 2021</a:t>
            </a:r>
            <a:endParaRPr lang="da-DK" dirty="0">
              <a:solidFill>
                <a:schemeClr val="bg1"/>
              </a:solidFill>
            </a:endParaRPr>
          </a:p>
        </p:txBody>
      </p:sp>
      <p:pic>
        <p:nvPicPr>
          <p:cNvPr id="1026" name="Picture 2" descr="Hospitaler">
            <a:extLst>
              <a:ext uri="{FF2B5EF4-FFF2-40B4-BE49-F238E27FC236}">
                <a16:creationId xmlns:a16="http://schemas.microsoft.com/office/drawing/2014/main" id="{DDCBFA82-3C1C-480A-853C-67E1919780A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-5722" b="-13457"/>
          <a:stretch/>
        </p:blipFill>
        <p:spPr bwMode="auto">
          <a:xfrm>
            <a:off x="1208088" y="6173880"/>
            <a:ext cx="1864567" cy="57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B7B2BF-2368-4241-87CC-8E8657A4BD27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072655" y="6105064"/>
            <a:ext cx="1864567" cy="65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56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christian.michel.soerup@regionh.dk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daniel.alberto.sepulveda.estay@regionh.d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03EE8-7A7E-4182-8EC6-6EFE33279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3778" y="1627951"/>
            <a:ext cx="8364145" cy="2387600"/>
          </a:xfrm>
        </p:spPr>
        <p:txBody>
          <a:bodyPr>
            <a:noAutofit/>
          </a:bodyPr>
          <a:lstStyle/>
          <a:p>
            <a:r>
              <a:rPr lang="en-US" sz="4800" dirty="0"/>
              <a:t>A system dynamics analysis about the relationship between ventilation and the spread of COVID-19 in indoor spaces</a:t>
            </a:r>
            <a:endParaRPr lang="da-DK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5909F9-A065-44BC-96EB-5DBABD0DD3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3850" y="4203960"/>
            <a:ext cx="9144000" cy="457201"/>
          </a:xfrm>
        </p:spPr>
        <p:txBody>
          <a:bodyPr/>
          <a:lstStyle/>
          <a:p>
            <a:r>
              <a:rPr lang="da-DK" dirty="0"/>
              <a:t>Work in </a:t>
            </a:r>
            <a:r>
              <a:rPr lang="da-DK" dirty="0" err="1"/>
              <a:t>progress</a:t>
            </a:r>
            <a:endParaRPr lang="da-DK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40AE05D-2F06-4BF8-8CCC-A4242D844B5B}"/>
              </a:ext>
            </a:extLst>
          </p:cNvPr>
          <p:cNvSpPr txBox="1">
            <a:spLocks/>
          </p:cNvSpPr>
          <p:nvPr/>
        </p:nvSpPr>
        <p:spPr>
          <a:xfrm>
            <a:off x="1785257" y="4937760"/>
            <a:ext cx="9144000" cy="1555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a-DK" dirty="0"/>
              <a:t>Daniel A. Sepulveda-Estay, </a:t>
            </a:r>
            <a:r>
              <a:rPr lang="da-DK" dirty="0" err="1"/>
              <a:t>PhD</a:t>
            </a:r>
            <a:endParaRPr lang="da-DK" dirty="0"/>
          </a:p>
          <a:p>
            <a:pPr algn="r"/>
            <a:r>
              <a:rPr lang="da-DK" dirty="0"/>
              <a:t>Christian M. Sørup, </a:t>
            </a:r>
            <a:r>
              <a:rPr lang="da-DK" dirty="0" err="1"/>
              <a:t>PhD</a:t>
            </a:r>
            <a:endParaRPr lang="da-DK" dirty="0"/>
          </a:p>
          <a:p>
            <a:pPr algn="r"/>
            <a:r>
              <a:rPr lang="da-DK" sz="1700" dirty="0"/>
              <a:t>Copenhagen University Hospital, Denmark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056CDC-1F65-4481-9670-9E9A3BA15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15822" cy="1293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342B01-58AD-40E7-BB17-AC52FB105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" y="1325270"/>
            <a:ext cx="2415822" cy="12584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39ED7B-E8C4-4300-91C8-34742AC07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3" y="2630066"/>
            <a:ext cx="2423995" cy="14543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A19FB3-EAED-4B48-94CA-65D9BBF1E1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3" y="4130857"/>
            <a:ext cx="2423995" cy="134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1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584385-C787-4A9B-9317-9A89967AFF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996" r="42182" b="14860"/>
          <a:stretch/>
        </p:blipFill>
        <p:spPr>
          <a:xfrm>
            <a:off x="8154784" y="891721"/>
            <a:ext cx="3199015" cy="23104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117973-2774-4697-8539-71F4F9789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825"/>
            <a:ext cx="10515600" cy="479551"/>
          </a:xfrm>
        </p:spPr>
        <p:txBody>
          <a:bodyPr>
            <a:normAutofit fontScale="90000"/>
          </a:bodyPr>
          <a:lstStyle/>
          <a:p>
            <a:r>
              <a:rPr lang="da-DK" dirty="0"/>
              <a:t>Project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D00CD-6CE8-4928-A863-C3E62A19C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0529"/>
            <a:ext cx="7881851" cy="5253646"/>
          </a:xfrm>
        </p:spPr>
        <p:txBody>
          <a:bodyPr>
            <a:normAutofit fontScale="92500" lnSpcReduction="20000"/>
          </a:bodyPr>
          <a:lstStyle/>
          <a:p>
            <a:r>
              <a:rPr lang="da-DK" dirty="0"/>
              <a:t>COVID-19 is </a:t>
            </a:r>
            <a:r>
              <a:rPr lang="da-DK" dirty="0" err="1"/>
              <a:t>transmissible</a:t>
            </a:r>
            <a:r>
              <a:rPr lang="da-DK" dirty="0"/>
              <a:t> </a:t>
            </a:r>
            <a:r>
              <a:rPr lang="da-DK" dirty="0" err="1"/>
              <a:t>through</a:t>
            </a:r>
            <a:r>
              <a:rPr lang="da-DK" dirty="0"/>
              <a:t> air</a:t>
            </a:r>
          </a:p>
          <a:p>
            <a:r>
              <a:rPr lang="da-DK" dirty="0" err="1"/>
              <a:t>Transmissibility</a:t>
            </a:r>
            <a:r>
              <a:rPr lang="da-DK" dirty="0"/>
              <a:t> is </a:t>
            </a:r>
            <a:r>
              <a:rPr lang="da-DK" dirty="0" err="1"/>
              <a:t>also</a:t>
            </a:r>
            <a:r>
              <a:rPr lang="da-DK" dirty="0"/>
              <a:t> dependent on </a:t>
            </a:r>
            <a:r>
              <a:rPr lang="da-DK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viral </a:t>
            </a:r>
            <a:r>
              <a:rPr lang="da-DK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concentration</a:t>
            </a:r>
            <a:r>
              <a:rPr lang="da-DK" dirty="0"/>
              <a:t> in air</a:t>
            </a:r>
          </a:p>
          <a:p>
            <a:r>
              <a:rPr lang="da-DK" dirty="0"/>
              <a:t>Principal policy </a:t>
            </a:r>
            <a:r>
              <a:rPr lang="da-DK" dirty="0" err="1"/>
              <a:t>focus</a:t>
            </a:r>
            <a:r>
              <a:rPr lang="da-DK" dirty="0"/>
              <a:t> so far on:</a:t>
            </a:r>
          </a:p>
          <a:p>
            <a:pPr lvl="1"/>
            <a:r>
              <a:rPr lang="da-DK" dirty="0"/>
              <a:t>Distance guidelines (</a:t>
            </a:r>
            <a:r>
              <a:rPr lang="da-DK" dirty="0" err="1"/>
              <a:t>density</a:t>
            </a:r>
            <a:r>
              <a:rPr lang="da-DK" dirty="0"/>
              <a:t>, </a:t>
            </a:r>
            <a:r>
              <a:rPr lang="da-DK" dirty="0" err="1"/>
              <a:t>absolute</a:t>
            </a:r>
            <a:r>
              <a:rPr lang="da-DK" dirty="0"/>
              <a:t> distance)</a:t>
            </a:r>
          </a:p>
          <a:p>
            <a:pPr lvl="1"/>
            <a:r>
              <a:rPr lang="da-DK" dirty="0"/>
              <a:t>Personal air filters (masks)</a:t>
            </a:r>
          </a:p>
          <a:p>
            <a:pPr lvl="1"/>
            <a:r>
              <a:rPr lang="da-DK" dirty="0" err="1"/>
              <a:t>Generic</a:t>
            </a:r>
            <a:r>
              <a:rPr lang="da-DK" dirty="0"/>
              <a:t> ventilation guidelines</a:t>
            </a:r>
          </a:p>
          <a:p>
            <a:r>
              <a:rPr lang="da-DK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Ventilation</a:t>
            </a:r>
            <a:r>
              <a:rPr lang="da-DK" dirty="0"/>
              <a:t> has an </a:t>
            </a:r>
            <a:r>
              <a:rPr lang="da-DK" dirty="0" err="1"/>
              <a:t>effect</a:t>
            </a:r>
            <a:r>
              <a:rPr lang="da-DK" dirty="0"/>
              <a:t> on air viral </a:t>
            </a:r>
            <a:r>
              <a:rPr lang="da-DK" dirty="0" err="1"/>
              <a:t>concentration</a:t>
            </a:r>
            <a:endParaRPr lang="da-DK" dirty="0"/>
          </a:p>
          <a:p>
            <a:r>
              <a:rPr lang="da-DK" dirty="0" err="1"/>
              <a:t>Opportunity</a:t>
            </a:r>
            <a:r>
              <a:rPr lang="da-DK" dirty="0"/>
              <a:t> for:</a:t>
            </a:r>
          </a:p>
          <a:p>
            <a:pPr lvl="1"/>
            <a:r>
              <a:rPr lang="da-DK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Scenario </a:t>
            </a:r>
            <a:r>
              <a:rPr lang="da-DK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</a:t>
            </a:r>
            <a:r>
              <a:rPr lang="da-DK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a-DK" dirty="0"/>
              <a:t>for </a:t>
            </a:r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indoor</a:t>
            </a:r>
            <a:r>
              <a:rPr lang="da-DK" dirty="0"/>
              <a:t> </a:t>
            </a:r>
            <a:r>
              <a:rPr lang="da-DK" dirty="0" err="1"/>
              <a:t>environments</a:t>
            </a:r>
            <a:endParaRPr lang="da-DK" dirty="0"/>
          </a:p>
          <a:p>
            <a:pPr lvl="1"/>
            <a:r>
              <a:rPr lang="da-DK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Activity-dependent ventilation </a:t>
            </a:r>
            <a:r>
              <a:rPr lang="da-DK" dirty="0"/>
              <a:t>(</a:t>
            </a:r>
            <a:r>
              <a:rPr lang="da-DK" dirty="0" err="1"/>
              <a:t>e.g</a:t>
            </a:r>
            <a:r>
              <a:rPr lang="da-DK" dirty="0"/>
              <a:t>., Restaurants, </a:t>
            </a:r>
            <a:r>
              <a:rPr lang="da-DK" dirty="0" err="1"/>
              <a:t>Classrooms</a:t>
            </a:r>
            <a:r>
              <a:rPr lang="da-DK" dirty="0"/>
              <a:t>)</a:t>
            </a:r>
          </a:p>
          <a:p>
            <a:pPr lvl="1"/>
            <a:r>
              <a:rPr lang="da-DK" dirty="0" err="1"/>
              <a:t>Identification</a:t>
            </a:r>
            <a:r>
              <a:rPr lang="da-DK" dirty="0"/>
              <a:t> of </a:t>
            </a:r>
            <a:r>
              <a:rPr lang="da-DK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Operational </a:t>
            </a:r>
            <a:r>
              <a:rPr lang="da-DK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recommendations</a:t>
            </a:r>
            <a:endParaRPr lang="da-DK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da-DK" dirty="0"/>
              <a:t>Ventilation System </a:t>
            </a:r>
            <a:r>
              <a:rPr lang="da-DK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Characteristics</a:t>
            </a:r>
            <a:r>
              <a:rPr lang="da-DK" dirty="0"/>
              <a:t> (Q, pf, RH)</a:t>
            </a:r>
          </a:p>
          <a:p>
            <a:pPr lvl="1"/>
            <a:r>
              <a:rPr lang="da-DK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Activity type and </a:t>
            </a:r>
            <a:r>
              <a:rPr lang="da-DK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duration</a:t>
            </a:r>
            <a:r>
              <a:rPr lang="da-DK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a-DK" dirty="0"/>
              <a:t>(</a:t>
            </a:r>
            <a:r>
              <a:rPr lang="da-DK" dirty="0" err="1"/>
              <a:t>e.g</a:t>
            </a:r>
            <a:r>
              <a:rPr lang="da-DK" dirty="0"/>
              <a:t>., </a:t>
            </a:r>
            <a:r>
              <a:rPr lang="da-DK" dirty="0" err="1"/>
              <a:t>number</a:t>
            </a:r>
            <a:r>
              <a:rPr lang="da-DK" dirty="0"/>
              <a:t> and </a:t>
            </a:r>
            <a:r>
              <a:rPr lang="da-DK" dirty="0" err="1"/>
              <a:t>length</a:t>
            </a:r>
            <a:r>
              <a:rPr lang="da-DK" dirty="0"/>
              <a:t> of school breaks)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056ACD-558D-4C82-8839-19B7B41A8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6678" y="3801618"/>
            <a:ext cx="2247121" cy="12626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3123FF-C1C6-4EE4-A620-A308ACFE0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6677" y="5127104"/>
            <a:ext cx="2247121" cy="14015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144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95F923-FF70-4763-B85C-92BB5583CAC9}"/>
              </a:ext>
            </a:extLst>
          </p:cNvPr>
          <p:cNvSpPr/>
          <p:nvPr/>
        </p:nvSpPr>
        <p:spPr>
          <a:xfrm>
            <a:off x="90870" y="138940"/>
            <a:ext cx="58179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2400" dirty="0" err="1"/>
              <a:t>What</a:t>
            </a:r>
            <a:r>
              <a:rPr lang="da-DK" sz="2400" dirty="0"/>
              <a:t> is the </a:t>
            </a:r>
            <a:r>
              <a:rPr lang="da-DK" sz="2400" dirty="0" err="1"/>
              <a:t>relationship</a:t>
            </a:r>
            <a:r>
              <a:rPr lang="da-DK" sz="2400" dirty="0"/>
              <a:t> </a:t>
            </a:r>
            <a:r>
              <a:rPr lang="da-DK" sz="2400" dirty="0" err="1"/>
              <a:t>between</a:t>
            </a:r>
            <a:r>
              <a:rPr lang="da-DK" sz="2400" dirty="0"/>
              <a:t> transmission and ventilation?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FDE87D-866C-4199-B6BA-85F3AFB7C7E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404025" y="1270637"/>
            <a:ext cx="327240" cy="328680"/>
          </a:xfrm>
          <a:prstGeom prst="rect">
            <a:avLst/>
          </a:prstGeom>
          <a:ln w="0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723DF2-5E7E-4A37-9183-A5AB4F70B97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844025" y="1121957"/>
            <a:ext cx="327240" cy="328680"/>
          </a:xfrm>
          <a:prstGeom prst="rect">
            <a:avLst/>
          </a:prstGeom>
          <a:ln w="0"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17FB22-610F-4A5E-8984-4DBA939B6FE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811265" y="1672757"/>
            <a:ext cx="327240" cy="328680"/>
          </a:xfrm>
          <a:prstGeom prst="rect">
            <a:avLst/>
          </a:prstGeom>
          <a:ln w="0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0D0FB6-2BD9-435D-B992-84F890B8862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371265" y="1884077"/>
            <a:ext cx="327240" cy="328680"/>
          </a:xfrm>
          <a:prstGeom prst="rect">
            <a:avLst/>
          </a:prstGeom>
          <a:ln w="0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B6CB7B-B023-46F2-BD6F-423BC02E82D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911265" y="1312757"/>
            <a:ext cx="327240" cy="328680"/>
          </a:xfrm>
          <a:prstGeom prst="rect">
            <a:avLst/>
          </a:prstGeom>
          <a:ln w="0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A6C221-F51E-4190-B84F-4B003FCC96BD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2851265" y="1481957"/>
            <a:ext cx="721080" cy="1090800"/>
          </a:xfrm>
          <a:prstGeom prst="rect">
            <a:avLst/>
          </a:prstGeom>
          <a:ln w="0"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135676-C001-4D96-B250-2590AC3C7B2C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8971265" y="1663257"/>
            <a:ext cx="973440" cy="977040"/>
          </a:xfrm>
          <a:prstGeom prst="rect">
            <a:avLst/>
          </a:prstGeom>
          <a:ln w="0">
            <a:noFill/>
          </a:ln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A223010-9D5B-4812-A859-9BC20142F1EA}"/>
              </a:ext>
            </a:extLst>
          </p:cNvPr>
          <p:cNvSpPr/>
          <p:nvPr/>
        </p:nvSpPr>
        <p:spPr>
          <a:xfrm rot="7889400">
            <a:off x="8080985" y="3856157"/>
            <a:ext cx="1829160" cy="720000"/>
          </a:xfrm>
          <a:custGeom>
            <a:avLst/>
            <a:gdLst/>
            <a:ahLst/>
            <a:cxnLst/>
            <a:rect l="0" t="0" r="r" b="b"/>
            <a:pathLst>
              <a:path w="5083" h="2002">
                <a:moveTo>
                  <a:pt x="0" y="500"/>
                </a:moveTo>
                <a:lnTo>
                  <a:pt x="3811" y="500"/>
                </a:lnTo>
                <a:lnTo>
                  <a:pt x="3811" y="0"/>
                </a:lnTo>
                <a:lnTo>
                  <a:pt x="5082" y="1000"/>
                </a:lnTo>
                <a:lnTo>
                  <a:pt x="3811" y="2001"/>
                </a:lnTo>
                <a:lnTo>
                  <a:pt x="3811" y="1500"/>
                </a:lnTo>
                <a:lnTo>
                  <a:pt x="0" y="1501"/>
                </a:lnTo>
                <a:lnTo>
                  <a:pt x="0" y="500"/>
                </a:lnTo>
              </a:path>
            </a:pathLst>
          </a:custGeom>
          <a:noFill/>
          <a:ln w="291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8F2300D-058A-4B11-95E1-3E3E97E47F43}"/>
              </a:ext>
            </a:extLst>
          </p:cNvPr>
          <p:cNvSpPr/>
          <p:nvPr/>
        </p:nvSpPr>
        <p:spPr>
          <a:xfrm>
            <a:off x="3931265" y="1672757"/>
            <a:ext cx="1080000" cy="720000"/>
          </a:xfrm>
          <a:custGeom>
            <a:avLst/>
            <a:gdLst/>
            <a:ahLst/>
            <a:cxnLst/>
            <a:rect l="0" t="0" r="r" b="b"/>
            <a:pathLst>
              <a:path w="3002" h="2002">
                <a:moveTo>
                  <a:pt x="0" y="500"/>
                </a:moveTo>
                <a:lnTo>
                  <a:pt x="2250" y="500"/>
                </a:lnTo>
                <a:lnTo>
                  <a:pt x="2250" y="0"/>
                </a:lnTo>
                <a:lnTo>
                  <a:pt x="3001" y="1000"/>
                </a:lnTo>
                <a:lnTo>
                  <a:pt x="2250" y="2001"/>
                </a:lnTo>
                <a:lnTo>
                  <a:pt x="2250" y="1500"/>
                </a:lnTo>
                <a:lnTo>
                  <a:pt x="0" y="1500"/>
                </a:lnTo>
                <a:lnTo>
                  <a:pt x="0" y="500"/>
                </a:lnTo>
              </a:path>
            </a:pathLst>
          </a:custGeom>
          <a:noFill/>
          <a:ln w="291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C95F94-324F-4A22-915E-146DA7D5760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911265" y="1641437"/>
            <a:ext cx="721080" cy="1090800"/>
          </a:xfrm>
          <a:prstGeom prst="rect">
            <a:avLst/>
          </a:prstGeom>
          <a:ln w="0">
            <a:noFill/>
          </a:ln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88C9B42-DBD3-4CF5-8B51-161A17CD8EE0}"/>
              </a:ext>
            </a:extLst>
          </p:cNvPr>
          <p:cNvSpPr/>
          <p:nvPr/>
        </p:nvSpPr>
        <p:spPr>
          <a:xfrm>
            <a:off x="7711265" y="1661957"/>
            <a:ext cx="1080000" cy="720000"/>
          </a:xfrm>
          <a:custGeom>
            <a:avLst/>
            <a:gdLst/>
            <a:ahLst/>
            <a:cxnLst/>
            <a:rect l="0" t="0" r="r" b="b"/>
            <a:pathLst>
              <a:path w="3002" h="2002">
                <a:moveTo>
                  <a:pt x="0" y="500"/>
                </a:moveTo>
                <a:lnTo>
                  <a:pt x="2250" y="500"/>
                </a:lnTo>
                <a:lnTo>
                  <a:pt x="2250" y="0"/>
                </a:lnTo>
                <a:lnTo>
                  <a:pt x="3001" y="1000"/>
                </a:lnTo>
                <a:lnTo>
                  <a:pt x="2250" y="2001"/>
                </a:lnTo>
                <a:lnTo>
                  <a:pt x="2250" y="1500"/>
                </a:lnTo>
                <a:lnTo>
                  <a:pt x="0" y="1500"/>
                </a:lnTo>
                <a:lnTo>
                  <a:pt x="0" y="500"/>
                </a:lnTo>
              </a:path>
            </a:pathLst>
          </a:custGeom>
          <a:noFill/>
          <a:ln w="291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7579B6E-6299-4719-A016-A9F101C5DB8C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6858065" y="5092757"/>
            <a:ext cx="493200" cy="745920"/>
          </a:xfrm>
          <a:prstGeom prst="rect">
            <a:avLst/>
          </a:prstGeom>
          <a:ln w="0">
            <a:noFill/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0CF6FDF-A760-4F3F-AB82-C9D03F6208E6}"/>
              </a:ext>
            </a:extLst>
          </p:cNvPr>
          <p:cNvSpPr/>
          <p:nvPr/>
        </p:nvSpPr>
        <p:spPr>
          <a:xfrm>
            <a:off x="5191265" y="4192757"/>
            <a:ext cx="2160000" cy="16200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" name="Straight Connector 18">
            <a:extLst>
              <a:ext uri="{FF2B5EF4-FFF2-40B4-BE49-F238E27FC236}">
                <a16:creationId xmlns:a16="http://schemas.microsoft.com/office/drawing/2014/main" id="{8AF5DA28-3298-43BB-810D-4DD92DD0CF30}"/>
              </a:ext>
            </a:extLst>
          </p:cNvPr>
          <p:cNvSpPr/>
          <p:nvPr/>
        </p:nvSpPr>
        <p:spPr>
          <a:xfrm flipV="1">
            <a:off x="9617465" y="1200297"/>
            <a:ext cx="1260000" cy="720000"/>
          </a:xfrm>
          <a:prstGeom prst="line">
            <a:avLst/>
          </a:prstGeom>
          <a:ln w="0">
            <a:solidFill>
              <a:srgbClr val="000000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Straight Connector 19">
            <a:extLst>
              <a:ext uri="{FF2B5EF4-FFF2-40B4-BE49-F238E27FC236}">
                <a16:creationId xmlns:a16="http://schemas.microsoft.com/office/drawing/2014/main" id="{734258E0-534F-47E3-8C79-DC040023C134}"/>
              </a:ext>
            </a:extLst>
          </p:cNvPr>
          <p:cNvSpPr/>
          <p:nvPr/>
        </p:nvSpPr>
        <p:spPr>
          <a:xfrm>
            <a:off x="9617465" y="2100297"/>
            <a:ext cx="1260000" cy="360000"/>
          </a:xfrm>
          <a:prstGeom prst="line">
            <a:avLst/>
          </a:prstGeom>
          <a:ln w="0">
            <a:solidFill>
              <a:srgbClr val="000000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C62222C-0A8B-4907-9CEA-B47CDB439506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9977465" y="1740297"/>
            <a:ext cx="327240" cy="328680"/>
          </a:xfrm>
          <a:prstGeom prst="rect">
            <a:avLst/>
          </a:prstGeom>
          <a:ln w="0"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124A6F5-B505-460D-96DF-624EB1DD7F4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337465" y="1231617"/>
            <a:ext cx="327240" cy="328680"/>
          </a:xfrm>
          <a:prstGeom prst="rect">
            <a:avLst/>
          </a:prstGeom>
          <a:ln w="0"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64323E-D5A0-4CE6-9073-BC79CE17EA4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337465" y="2131617"/>
            <a:ext cx="327240" cy="328680"/>
          </a:xfrm>
          <a:prstGeom prst="rect">
            <a:avLst/>
          </a:prstGeom>
          <a:ln w="0"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F6F34B6-19CE-4F4A-B26C-86AA4EAA631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697465" y="1591617"/>
            <a:ext cx="327240" cy="328680"/>
          </a:xfrm>
          <a:prstGeom prst="rect">
            <a:avLst/>
          </a:prstGeom>
          <a:ln w="0"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D5D0064-79F5-41C5-9B85-97A3BA73BFD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404025" y="4584077"/>
            <a:ext cx="327240" cy="328680"/>
          </a:xfrm>
          <a:prstGeom prst="rect">
            <a:avLst/>
          </a:prstGeom>
          <a:ln w="0">
            <a:noFill/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0F4AE4B-0E1D-40CD-A339-016ABC23B54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091265" y="4764077"/>
            <a:ext cx="327240" cy="328680"/>
          </a:xfrm>
          <a:prstGeom prst="rect">
            <a:avLst/>
          </a:prstGeom>
          <a:ln w="0">
            <a:noFill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C9BB31C-B444-4E58-84B3-882BA52A067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404025" y="5272757"/>
            <a:ext cx="327240" cy="328680"/>
          </a:xfrm>
          <a:prstGeom prst="rect">
            <a:avLst/>
          </a:prstGeom>
          <a:ln w="0">
            <a:noFill/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7FB956F-D8F2-4CF5-9797-784EAE492FF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811265" y="4224077"/>
            <a:ext cx="327240" cy="328680"/>
          </a:xfrm>
          <a:prstGeom prst="rect">
            <a:avLst/>
          </a:prstGeom>
          <a:ln w="0">
            <a:noFill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AD5DA21-9A7D-4D16-B8E5-3131B183976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091265" y="4341437"/>
            <a:ext cx="327240" cy="328680"/>
          </a:xfrm>
          <a:prstGeom prst="rect">
            <a:avLst/>
          </a:prstGeom>
          <a:ln w="0">
            <a:noFill/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311F473-3B45-4D66-ADDC-8FBDC3E6E1D6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6858065" y="2032757"/>
            <a:ext cx="493200" cy="745920"/>
          </a:xfrm>
          <a:prstGeom prst="rect">
            <a:avLst/>
          </a:prstGeom>
          <a:ln w="0">
            <a:noFill/>
          </a:ln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8CCE50B-E929-45A0-8B93-F1A8084A24C3}"/>
              </a:ext>
            </a:extLst>
          </p:cNvPr>
          <p:cNvSpPr/>
          <p:nvPr/>
        </p:nvSpPr>
        <p:spPr>
          <a:xfrm>
            <a:off x="5191265" y="1132757"/>
            <a:ext cx="2160000" cy="16200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D3CC36F-ECB0-4991-8347-AC6E72646798}"/>
              </a:ext>
            </a:extLst>
          </p:cNvPr>
          <p:cNvSpPr/>
          <p:nvPr/>
        </p:nvSpPr>
        <p:spPr>
          <a:xfrm rot="16241400">
            <a:off x="5826305" y="3024917"/>
            <a:ext cx="895680" cy="720000"/>
          </a:xfrm>
          <a:custGeom>
            <a:avLst/>
            <a:gdLst/>
            <a:ahLst/>
            <a:cxnLst/>
            <a:rect l="0" t="0" r="r" b="b"/>
            <a:pathLst>
              <a:path w="2491" h="2001">
                <a:moveTo>
                  <a:pt x="0" y="500"/>
                </a:moveTo>
                <a:lnTo>
                  <a:pt x="1867" y="500"/>
                </a:lnTo>
                <a:lnTo>
                  <a:pt x="1867" y="0"/>
                </a:lnTo>
                <a:lnTo>
                  <a:pt x="2490" y="1000"/>
                </a:lnTo>
                <a:lnTo>
                  <a:pt x="1867" y="2000"/>
                </a:lnTo>
                <a:lnTo>
                  <a:pt x="1867" y="1499"/>
                </a:lnTo>
                <a:lnTo>
                  <a:pt x="1" y="1500"/>
                </a:lnTo>
                <a:lnTo>
                  <a:pt x="0" y="500"/>
                </a:lnTo>
              </a:path>
            </a:pathLst>
          </a:custGeom>
          <a:noFill/>
          <a:ln w="291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680C502-A73E-47B3-89EA-2278C2DED5B4}"/>
              </a:ext>
            </a:extLst>
          </p:cNvPr>
          <p:cNvSpPr/>
          <p:nvPr/>
        </p:nvSpPr>
        <p:spPr>
          <a:xfrm rot="13080600">
            <a:off x="7511504" y="3330068"/>
            <a:ext cx="1063440" cy="576736"/>
          </a:xfrm>
          <a:custGeom>
            <a:avLst/>
            <a:gdLst/>
            <a:ahLst/>
            <a:cxnLst/>
            <a:rect l="0" t="0" r="r" b="b"/>
            <a:pathLst>
              <a:path w="3318" h="1808">
                <a:moveTo>
                  <a:pt x="2579" y="1301"/>
                </a:moveTo>
                <a:lnTo>
                  <a:pt x="2573" y="1248"/>
                </a:lnTo>
                <a:lnTo>
                  <a:pt x="2564" y="1197"/>
                </a:lnTo>
                <a:lnTo>
                  <a:pt x="2552" y="1145"/>
                </a:lnTo>
                <a:lnTo>
                  <a:pt x="2538" y="1095"/>
                </a:lnTo>
                <a:lnTo>
                  <a:pt x="2519" y="1046"/>
                </a:lnTo>
                <a:lnTo>
                  <a:pt x="2501" y="997"/>
                </a:lnTo>
                <a:lnTo>
                  <a:pt x="2479" y="949"/>
                </a:lnTo>
                <a:lnTo>
                  <a:pt x="2454" y="902"/>
                </a:lnTo>
                <a:lnTo>
                  <a:pt x="2427" y="857"/>
                </a:lnTo>
                <a:lnTo>
                  <a:pt x="2397" y="813"/>
                </a:lnTo>
                <a:lnTo>
                  <a:pt x="2364" y="770"/>
                </a:lnTo>
                <a:lnTo>
                  <a:pt x="2331" y="729"/>
                </a:lnTo>
                <a:lnTo>
                  <a:pt x="2294" y="689"/>
                </a:lnTo>
                <a:lnTo>
                  <a:pt x="2256" y="652"/>
                </a:lnTo>
                <a:lnTo>
                  <a:pt x="2215" y="616"/>
                </a:lnTo>
                <a:lnTo>
                  <a:pt x="2173" y="582"/>
                </a:lnTo>
                <a:lnTo>
                  <a:pt x="2129" y="550"/>
                </a:lnTo>
                <a:lnTo>
                  <a:pt x="2084" y="521"/>
                </a:lnTo>
                <a:lnTo>
                  <a:pt x="2037" y="493"/>
                </a:lnTo>
                <a:lnTo>
                  <a:pt x="1988" y="468"/>
                </a:lnTo>
                <a:lnTo>
                  <a:pt x="1938" y="444"/>
                </a:lnTo>
                <a:lnTo>
                  <a:pt x="1888" y="423"/>
                </a:lnTo>
                <a:lnTo>
                  <a:pt x="1836" y="406"/>
                </a:lnTo>
                <a:lnTo>
                  <a:pt x="1783" y="390"/>
                </a:lnTo>
                <a:lnTo>
                  <a:pt x="1729" y="377"/>
                </a:lnTo>
                <a:lnTo>
                  <a:pt x="1676" y="366"/>
                </a:lnTo>
                <a:lnTo>
                  <a:pt x="1620" y="358"/>
                </a:lnTo>
                <a:lnTo>
                  <a:pt x="1566" y="352"/>
                </a:lnTo>
                <a:lnTo>
                  <a:pt x="1510" y="350"/>
                </a:lnTo>
                <a:lnTo>
                  <a:pt x="1455" y="350"/>
                </a:lnTo>
                <a:lnTo>
                  <a:pt x="1399" y="351"/>
                </a:lnTo>
                <a:lnTo>
                  <a:pt x="1344" y="356"/>
                </a:lnTo>
                <a:lnTo>
                  <a:pt x="1290" y="365"/>
                </a:lnTo>
                <a:lnTo>
                  <a:pt x="1236" y="375"/>
                </a:lnTo>
                <a:lnTo>
                  <a:pt x="1182" y="389"/>
                </a:lnTo>
                <a:lnTo>
                  <a:pt x="1129" y="403"/>
                </a:lnTo>
                <a:lnTo>
                  <a:pt x="1077" y="420"/>
                </a:lnTo>
                <a:lnTo>
                  <a:pt x="1026" y="441"/>
                </a:lnTo>
                <a:lnTo>
                  <a:pt x="976" y="463"/>
                </a:lnTo>
                <a:lnTo>
                  <a:pt x="927" y="488"/>
                </a:lnTo>
                <a:lnTo>
                  <a:pt x="879" y="515"/>
                </a:lnTo>
                <a:lnTo>
                  <a:pt x="834" y="544"/>
                </a:lnTo>
                <a:lnTo>
                  <a:pt x="789" y="577"/>
                </a:lnTo>
                <a:lnTo>
                  <a:pt x="747" y="609"/>
                </a:lnTo>
                <a:lnTo>
                  <a:pt x="706" y="646"/>
                </a:lnTo>
                <a:lnTo>
                  <a:pt x="667" y="682"/>
                </a:lnTo>
                <a:lnTo>
                  <a:pt x="631" y="722"/>
                </a:lnTo>
                <a:lnTo>
                  <a:pt x="596" y="763"/>
                </a:lnTo>
                <a:lnTo>
                  <a:pt x="564" y="804"/>
                </a:lnTo>
                <a:lnTo>
                  <a:pt x="533" y="849"/>
                </a:lnTo>
                <a:lnTo>
                  <a:pt x="507" y="894"/>
                </a:lnTo>
                <a:lnTo>
                  <a:pt x="480" y="941"/>
                </a:lnTo>
                <a:lnTo>
                  <a:pt x="457" y="988"/>
                </a:lnTo>
                <a:lnTo>
                  <a:pt x="437" y="1037"/>
                </a:lnTo>
                <a:lnTo>
                  <a:pt x="420" y="1086"/>
                </a:lnTo>
                <a:lnTo>
                  <a:pt x="405" y="1137"/>
                </a:lnTo>
                <a:lnTo>
                  <a:pt x="393" y="1188"/>
                </a:lnTo>
                <a:lnTo>
                  <a:pt x="384" y="1239"/>
                </a:lnTo>
                <a:lnTo>
                  <a:pt x="376" y="1291"/>
                </a:lnTo>
                <a:lnTo>
                  <a:pt x="372" y="1343"/>
                </a:lnTo>
                <a:lnTo>
                  <a:pt x="371" y="1395"/>
                </a:lnTo>
                <a:lnTo>
                  <a:pt x="0" y="1397"/>
                </a:lnTo>
                <a:lnTo>
                  <a:pt x="3" y="1327"/>
                </a:lnTo>
                <a:lnTo>
                  <a:pt x="7" y="1258"/>
                </a:lnTo>
                <a:lnTo>
                  <a:pt x="17" y="1188"/>
                </a:lnTo>
                <a:lnTo>
                  <a:pt x="30" y="1119"/>
                </a:lnTo>
                <a:lnTo>
                  <a:pt x="46" y="1050"/>
                </a:lnTo>
                <a:lnTo>
                  <a:pt x="66" y="984"/>
                </a:lnTo>
                <a:lnTo>
                  <a:pt x="89" y="917"/>
                </a:lnTo>
                <a:lnTo>
                  <a:pt x="116" y="853"/>
                </a:lnTo>
                <a:lnTo>
                  <a:pt x="146" y="789"/>
                </a:lnTo>
                <a:lnTo>
                  <a:pt x="180" y="727"/>
                </a:lnTo>
                <a:lnTo>
                  <a:pt x="218" y="666"/>
                </a:lnTo>
                <a:lnTo>
                  <a:pt x="258" y="607"/>
                </a:lnTo>
                <a:lnTo>
                  <a:pt x="302" y="551"/>
                </a:lnTo>
                <a:lnTo>
                  <a:pt x="347" y="496"/>
                </a:lnTo>
                <a:lnTo>
                  <a:pt x="396" y="444"/>
                </a:lnTo>
                <a:lnTo>
                  <a:pt x="447" y="394"/>
                </a:lnTo>
                <a:lnTo>
                  <a:pt x="502" y="347"/>
                </a:lnTo>
                <a:lnTo>
                  <a:pt x="558" y="302"/>
                </a:lnTo>
                <a:lnTo>
                  <a:pt x="618" y="260"/>
                </a:lnTo>
                <a:lnTo>
                  <a:pt x="679" y="221"/>
                </a:lnTo>
                <a:lnTo>
                  <a:pt x="742" y="184"/>
                </a:lnTo>
                <a:lnTo>
                  <a:pt x="807" y="151"/>
                </a:lnTo>
                <a:lnTo>
                  <a:pt x="874" y="121"/>
                </a:lnTo>
                <a:lnTo>
                  <a:pt x="942" y="95"/>
                </a:lnTo>
                <a:lnTo>
                  <a:pt x="1012" y="70"/>
                </a:lnTo>
                <a:lnTo>
                  <a:pt x="1082" y="50"/>
                </a:lnTo>
                <a:lnTo>
                  <a:pt x="1154" y="33"/>
                </a:lnTo>
                <a:lnTo>
                  <a:pt x="1227" y="20"/>
                </a:lnTo>
                <a:lnTo>
                  <a:pt x="1300" y="10"/>
                </a:lnTo>
                <a:lnTo>
                  <a:pt x="1373" y="2"/>
                </a:lnTo>
                <a:lnTo>
                  <a:pt x="1447" y="0"/>
                </a:lnTo>
                <a:lnTo>
                  <a:pt x="1521" y="0"/>
                </a:lnTo>
                <a:lnTo>
                  <a:pt x="1596" y="4"/>
                </a:lnTo>
                <a:lnTo>
                  <a:pt x="1670" y="11"/>
                </a:lnTo>
                <a:lnTo>
                  <a:pt x="1742" y="22"/>
                </a:lnTo>
                <a:lnTo>
                  <a:pt x="1814" y="36"/>
                </a:lnTo>
                <a:lnTo>
                  <a:pt x="1886" y="54"/>
                </a:lnTo>
                <a:lnTo>
                  <a:pt x="1956" y="75"/>
                </a:lnTo>
                <a:lnTo>
                  <a:pt x="2025" y="98"/>
                </a:lnTo>
                <a:lnTo>
                  <a:pt x="2093" y="126"/>
                </a:lnTo>
                <a:lnTo>
                  <a:pt x="2160" y="157"/>
                </a:lnTo>
                <a:lnTo>
                  <a:pt x="2224" y="191"/>
                </a:lnTo>
                <a:lnTo>
                  <a:pt x="2287" y="228"/>
                </a:lnTo>
                <a:lnTo>
                  <a:pt x="2349" y="268"/>
                </a:lnTo>
                <a:lnTo>
                  <a:pt x="2406" y="310"/>
                </a:lnTo>
                <a:lnTo>
                  <a:pt x="2463" y="356"/>
                </a:lnTo>
                <a:lnTo>
                  <a:pt x="2517" y="404"/>
                </a:lnTo>
                <a:lnTo>
                  <a:pt x="2568" y="454"/>
                </a:lnTo>
                <a:lnTo>
                  <a:pt x="2617" y="507"/>
                </a:lnTo>
                <a:lnTo>
                  <a:pt x="2662" y="562"/>
                </a:lnTo>
                <a:lnTo>
                  <a:pt x="2705" y="618"/>
                </a:lnTo>
                <a:lnTo>
                  <a:pt x="2744" y="677"/>
                </a:lnTo>
                <a:lnTo>
                  <a:pt x="2781" y="738"/>
                </a:lnTo>
                <a:lnTo>
                  <a:pt x="2815" y="801"/>
                </a:lnTo>
                <a:lnTo>
                  <a:pt x="2843" y="865"/>
                </a:lnTo>
                <a:lnTo>
                  <a:pt x="2870" y="930"/>
                </a:lnTo>
                <a:lnTo>
                  <a:pt x="2893" y="996"/>
                </a:lnTo>
                <a:lnTo>
                  <a:pt x="2911" y="1063"/>
                </a:lnTo>
                <a:lnTo>
                  <a:pt x="2928" y="1133"/>
                </a:lnTo>
                <a:lnTo>
                  <a:pt x="2939" y="1201"/>
                </a:lnTo>
                <a:lnTo>
                  <a:pt x="2948" y="1270"/>
                </a:lnTo>
                <a:lnTo>
                  <a:pt x="3317" y="1239"/>
                </a:lnTo>
                <a:lnTo>
                  <a:pt x="2813" y="1807"/>
                </a:lnTo>
                <a:lnTo>
                  <a:pt x="2211" y="1332"/>
                </a:lnTo>
                <a:lnTo>
                  <a:pt x="2579" y="1301"/>
                </a:lnTo>
              </a:path>
            </a:pathLst>
          </a:custGeom>
          <a:solidFill>
            <a:srgbClr val="F10D0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5C20D29D-7888-4541-B6F2-A58CD7F32096}"/>
              </a:ext>
            </a:extLst>
          </p:cNvPr>
          <p:cNvSpPr/>
          <p:nvPr/>
        </p:nvSpPr>
        <p:spPr>
          <a:xfrm rot="2322600">
            <a:off x="8105560" y="2730795"/>
            <a:ext cx="1158239" cy="621309"/>
          </a:xfrm>
          <a:custGeom>
            <a:avLst/>
            <a:gdLst/>
            <a:ahLst/>
            <a:cxnLst/>
            <a:rect l="0" t="0" r="r" b="b"/>
            <a:pathLst>
              <a:path w="3318" h="1903">
                <a:moveTo>
                  <a:pt x="2579" y="1369"/>
                </a:moveTo>
                <a:lnTo>
                  <a:pt x="2573" y="1314"/>
                </a:lnTo>
                <a:lnTo>
                  <a:pt x="2564" y="1261"/>
                </a:lnTo>
                <a:lnTo>
                  <a:pt x="2552" y="1206"/>
                </a:lnTo>
                <a:lnTo>
                  <a:pt x="2538" y="1153"/>
                </a:lnTo>
                <a:lnTo>
                  <a:pt x="2520" y="1102"/>
                </a:lnTo>
                <a:lnTo>
                  <a:pt x="2500" y="1050"/>
                </a:lnTo>
                <a:lnTo>
                  <a:pt x="2478" y="1000"/>
                </a:lnTo>
                <a:lnTo>
                  <a:pt x="2453" y="951"/>
                </a:lnTo>
                <a:lnTo>
                  <a:pt x="2426" y="903"/>
                </a:lnTo>
                <a:lnTo>
                  <a:pt x="2396" y="856"/>
                </a:lnTo>
                <a:lnTo>
                  <a:pt x="2364" y="810"/>
                </a:lnTo>
                <a:lnTo>
                  <a:pt x="2330" y="767"/>
                </a:lnTo>
                <a:lnTo>
                  <a:pt x="2294" y="726"/>
                </a:lnTo>
                <a:lnTo>
                  <a:pt x="2256" y="687"/>
                </a:lnTo>
                <a:lnTo>
                  <a:pt x="2215" y="649"/>
                </a:lnTo>
                <a:lnTo>
                  <a:pt x="2172" y="613"/>
                </a:lnTo>
                <a:lnTo>
                  <a:pt x="2130" y="579"/>
                </a:lnTo>
                <a:lnTo>
                  <a:pt x="2084" y="548"/>
                </a:lnTo>
                <a:lnTo>
                  <a:pt x="2037" y="519"/>
                </a:lnTo>
                <a:lnTo>
                  <a:pt x="1988" y="493"/>
                </a:lnTo>
                <a:lnTo>
                  <a:pt x="1938" y="469"/>
                </a:lnTo>
                <a:lnTo>
                  <a:pt x="1887" y="447"/>
                </a:lnTo>
                <a:lnTo>
                  <a:pt x="1835" y="427"/>
                </a:lnTo>
                <a:lnTo>
                  <a:pt x="1784" y="411"/>
                </a:lnTo>
                <a:lnTo>
                  <a:pt x="1729" y="397"/>
                </a:lnTo>
                <a:lnTo>
                  <a:pt x="1676" y="386"/>
                </a:lnTo>
                <a:lnTo>
                  <a:pt x="1620" y="377"/>
                </a:lnTo>
                <a:lnTo>
                  <a:pt x="1565" y="372"/>
                </a:lnTo>
                <a:lnTo>
                  <a:pt x="1510" y="369"/>
                </a:lnTo>
                <a:lnTo>
                  <a:pt x="1454" y="368"/>
                </a:lnTo>
                <a:lnTo>
                  <a:pt x="1399" y="371"/>
                </a:lnTo>
                <a:lnTo>
                  <a:pt x="1344" y="377"/>
                </a:lnTo>
                <a:lnTo>
                  <a:pt x="1290" y="385"/>
                </a:lnTo>
                <a:lnTo>
                  <a:pt x="1236" y="395"/>
                </a:lnTo>
                <a:lnTo>
                  <a:pt x="1182" y="409"/>
                </a:lnTo>
                <a:lnTo>
                  <a:pt x="1128" y="423"/>
                </a:lnTo>
                <a:lnTo>
                  <a:pt x="1077" y="443"/>
                </a:lnTo>
                <a:lnTo>
                  <a:pt x="1026" y="463"/>
                </a:lnTo>
                <a:lnTo>
                  <a:pt x="976" y="488"/>
                </a:lnTo>
                <a:lnTo>
                  <a:pt x="926" y="514"/>
                </a:lnTo>
                <a:lnTo>
                  <a:pt x="880" y="542"/>
                </a:lnTo>
                <a:lnTo>
                  <a:pt x="834" y="573"/>
                </a:lnTo>
                <a:lnTo>
                  <a:pt x="790" y="606"/>
                </a:lnTo>
                <a:lnTo>
                  <a:pt x="747" y="642"/>
                </a:lnTo>
                <a:lnTo>
                  <a:pt x="706" y="679"/>
                </a:lnTo>
                <a:lnTo>
                  <a:pt x="668" y="718"/>
                </a:lnTo>
                <a:lnTo>
                  <a:pt x="631" y="759"/>
                </a:lnTo>
                <a:lnTo>
                  <a:pt x="596" y="802"/>
                </a:lnTo>
                <a:lnTo>
                  <a:pt x="564" y="847"/>
                </a:lnTo>
                <a:lnTo>
                  <a:pt x="534" y="893"/>
                </a:lnTo>
                <a:lnTo>
                  <a:pt x="506" y="940"/>
                </a:lnTo>
                <a:lnTo>
                  <a:pt x="480" y="990"/>
                </a:lnTo>
                <a:lnTo>
                  <a:pt x="459" y="1040"/>
                </a:lnTo>
                <a:lnTo>
                  <a:pt x="437" y="1092"/>
                </a:lnTo>
                <a:lnTo>
                  <a:pt x="420" y="1144"/>
                </a:lnTo>
                <a:lnTo>
                  <a:pt x="405" y="1196"/>
                </a:lnTo>
                <a:lnTo>
                  <a:pt x="393" y="1250"/>
                </a:lnTo>
                <a:lnTo>
                  <a:pt x="383" y="1305"/>
                </a:lnTo>
                <a:lnTo>
                  <a:pt x="376" y="1359"/>
                </a:lnTo>
                <a:lnTo>
                  <a:pt x="372" y="1414"/>
                </a:lnTo>
                <a:lnTo>
                  <a:pt x="371" y="1469"/>
                </a:lnTo>
                <a:lnTo>
                  <a:pt x="0" y="1469"/>
                </a:lnTo>
                <a:lnTo>
                  <a:pt x="2" y="1396"/>
                </a:lnTo>
                <a:lnTo>
                  <a:pt x="7" y="1322"/>
                </a:lnTo>
                <a:lnTo>
                  <a:pt x="16" y="1249"/>
                </a:lnTo>
                <a:lnTo>
                  <a:pt x="29" y="1177"/>
                </a:lnTo>
                <a:lnTo>
                  <a:pt x="45" y="1107"/>
                </a:lnTo>
                <a:lnTo>
                  <a:pt x="65" y="1036"/>
                </a:lnTo>
                <a:lnTo>
                  <a:pt x="89" y="965"/>
                </a:lnTo>
                <a:lnTo>
                  <a:pt x="116" y="897"/>
                </a:lnTo>
                <a:lnTo>
                  <a:pt x="146" y="830"/>
                </a:lnTo>
                <a:lnTo>
                  <a:pt x="180" y="765"/>
                </a:lnTo>
                <a:lnTo>
                  <a:pt x="217" y="701"/>
                </a:lnTo>
                <a:lnTo>
                  <a:pt x="258" y="640"/>
                </a:lnTo>
                <a:lnTo>
                  <a:pt x="300" y="580"/>
                </a:lnTo>
                <a:lnTo>
                  <a:pt x="347" y="523"/>
                </a:lnTo>
                <a:lnTo>
                  <a:pt x="395" y="468"/>
                </a:lnTo>
                <a:lnTo>
                  <a:pt x="448" y="415"/>
                </a:lnTo>
                <a:lnTo>
                  <a:pt x="503" y="365"/>
                </a:lnTo>
                <a:lnTo>
                  <a:pt x="558" y="318"/>
                </a:lnTo>
                <a:lnTo>
                  <a:pt x="617" y="275"/>
                </a:lnTo>
                <a:lnTo>
                  <a:pt x="679" y="232"/>
                </a:lnTo>
                <a:lnTo>
                  <a:pt x="742" y="194"/>
                </a:lnTo>
                <a:lnTo>
                  <a:pt x="807" y="160"/>
                </a:lnTo>
                <a:lnTo>
                  <a:pt x="874" y="128"/>
                </a:lnTo>
                <a:lnTo>
                  <a:pt x="942" y="100"/>
                </a:lnTo>
                <a:lnTo>
                  <a:pt x="1012" y="74"/>
                </a:lnTo>
                <a:lnTo>
                  <a:pt x="1082" y="54"/>
                </a:lnTo>
                <a:lnTo>
                  <a:pt x="1154" y="36"/>
                </a:lnTo>
                <a:lnTo>
                  <a:pt x="1227" y="22"/>
                </a:lnTo>
                <a:lnTo>
                  <a:pt x="1300" y="10"/>
                </a:lnTo>
                <a:lnTo>
                  <a:pt x="1374" y="3"/>
                </a:lnTo>
                <a:lnTo>
                  <a:pt x="1447" y="0"/>
                </a:lnTo>
                <a:lnTo>
                  <a:pt x="1521" y="1"/>
                </a:lnTo>
                <a:lnTo>
                  <a:pt x="1595" y="5"/>
                </a:lnTo>
                <a:lnTo>
                  <a:pt x="1669" y="13"/>
                </a:lnTo>
                <a:lnTo>
                  <a:pt x="1742" y="24"/>
                </a:lnTo>
                <a:lnTo>
                  <a:pt x="1814" y="38"/>
                </a:lnTo>
                <a:lnTo>
                  <a:pt x="1886" y="58"/>
                </a:lnTo>
                <a:lnTo>
                  <a:pt x="1956" y="80"/>
                </a:lnTo>
                <a:lnTo>
                  <a:pt x="2025" y="105"/>
                </a:lnTo>
                <a:lnTo>
                  <a:pt x="2093" y="134"/>
                </a:lnTo>
                <a:lnTo>
                  <a:pt x="2160" y="166"/>
                </a:lnTo>
                <a:lnTo>
                  <a:pt x="2224" y="202"/>
                </a:lnTo>
                <a:lnTo>
                  <a:pt x="2287" y="241"/>
                </a:lnTo>
                <a:lnTo>
                  <a:pt x="2348" y="283"/>
                </a:lnTo>
                <a:lnTo>
                  <a:pt x="2406" y="326"/>
                </a:lnTo>
                <a:lnTo>
                  <a:pt x="2463" y="375"/>
                </a:lnTo>
                <a:lnTo>
                  <a:pt x="2516" y="425"/>
                </a:lnTo>
                <a:lnTo>
                  <a:pt x="2567" y="479"/>
                </a:lnTo>
                <a:lnTo>
                  <a:pt x="2616" y="533"/>
                </a:lnTo>
                <a:lnTo>
                  <a:pt x="2662" y="591"/>
                </a:lnTo>
                <a:lnTo>
                  <a:pt x="2704" y="651"/>
                </a:lnTo>
                <a:lnTo>
                  <a:pt x="2744" y="713"/>
                </a:lnTo>
                <a:lnTo>
                  <a:pt x="2781" y="777"/>
                </a:lnTo>
                <a:lnTo>
                  <a:pt x="2814" y="843"/>
                </a:lnTo>
                <a:lnTo>
                  <a:pt x="2843" y="910"/>
                </a:lnTo>
                <a:lnTo>
                  <a:pt x="2871" y="979"/>
                </a:lnTo>
                <a:lnTo>
                  <a:pt x="2892" y="1049"/>
                </a:lnTo>
                <a:lnTo>
                  <a:pt x="2912" y="1120"/>
                </a:lnTo>
                <a:lnTo>
                  <a:pt x="2927" y="1191"/>
                </a:lnTo>
                <a:lnTo>
                  <a:pt x="2939" y="1264"/>
                </a:lnTo>
                <a:lnTo>
                  <a:pt x="2948" y="1337"/>
                </a:lnTo>
                <a:lnTo>
                  <a:pt x="3317" y="1304"/>
                </a:lnTo>
                <a:lnTo>
                  <a:pt x="2813" y="1902"/>
                </a:lnTo>
                <a:lnTo>
                  <a:pt x="2211" y="1402"/>
                </a:lnTo>
                <a:lnTo>
                  <a:pt x="2579" y="1369"/>
                </a:lnTo>
              </a:path>
            </a:pathLst>
          </a:custGeom>
          <a:solidFill>
            <a:srgbClr val="F10D0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A27BA8-DDAE-4902-83B7-CF9AF9DE1E59}"/>
              </a:ext>
            </a:extLst>
          </p:cNvPr>
          <p:cNvSpPr txBox="1"/>
          <p:nvPr/>
        </p:nvSpPr>
        <p:spPr>
          <a:xfrm>
            <a:off x="2851265" y="1114397"/>
            <a:ext cx="887760" cy="3675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000" b="1" strike="noStrike" spc="-1" dirty="0">
                <a:latin typeface="Chilanka"/>
              </a:rPr>
              <a:t>Susceptible </a:t>
            </a:r>
            <a:endParaRPr lang="en-GB" sz="1000" b="0" strike="noStrike" spc="-1" dirty="0">
              <a:latin typeface="Arial"/>
            </a:endParaRPr>
          </a:p>
          <a:p>
            <a:r>
              <a:rPr lang="en-GB" sz="1000" b="1" strike="noStrike" spc="-1" dirty="0">
                <a:latin typeface="Chilanka"/>
              </a:rPr>
              <a:t>Population</a:t>
            </a:r>
            <a:endParaRPr lang="en-GB" sz="1000" b="0" strike="noStrike" spc="-1" dirty="0">
              <a:latin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ED39FB-23AC-446B-87AC-A8E8DCF4480B}"/>
              </a:ext>
            </a:extLst>
          </p:cNvPr>
          <p:cNvSpPr txBox="1"/>
          <p:nvPr/>
        </p:nvSpPr>
        <p:spPr>
          <a:xfrm>
            <a:off x="9044705" y="1295697"/>
            <a:ext cx="772200" cy="3675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000" b="1" strike="noStrike" spc="-1">
                <a:latin typeface="Chilanka"/>
              </a:rPr>
              <a:t>Infected </a:t>
            </a:r>
            <a:endParaRPr lang="en-GB" sz="1000" b="0" strike="noStrike" spc="-1">
              <a:latin typeface="Arial"/>
            </a:endParaRPr>
          </a:p>
          <a:p>
            <a:r>
              <a:rPr lang="en-GB" sz="1000" b="1" strike="noStrike" spc="-1">
                <a:latin typeface="Chilanka"/>
              </a:rPr>
              <a:t>Population</a:t>
            </a:r>
            <a:endParaRPr lang="en-GB" sz="1000" b="0" strike="noStrike" spc="-1">
              <a:latin typeface="Arial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0D52DF-2C45-46EE-B5AF-A3488072EFBD}"/>
              </a:ext>
            </a:extLst>
          </p:cNvPr>
          <p:cNvSpPr txBox="1"/>
          <p:nvPr/>
        </p:nvSpPr>
        <p:spPr>
          <a:xfrm>
            <a:off x="5011265" y="881117"/>
            <a:ext cx="2520000" cy="342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000" b="1" strike="noStrike" spc="-1">
                <a:latin typeface="Chilanka"/>
              </a:rPr>
              <a:t>Contact between susceptible and virus </a:t>
            </a:r>
            <a:endParaRPr lang="en-GB" sz="1000" b="0" strike="noStrike" spc="-1">
              <a:latin typeface="Arial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F9FB504-142A-469B-AA64-0F33ECF6D7B1}"/>
              </a:ext>
            </a:extLst>
          </p:cNvPr>
          <p:cNvSpPr txBox="1"/>
          <p:nvPr/>
        </p:nvSpPr>
        <p:spPr>
          <a:xfrm>
            <a:off x="10304705" y="2460297"/>
            <a:ext cx="1110240" cy="228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000" b="0" strike="noStrike" spc="-1" dirty="0">
                <a:latin typeface="Chilanka"/>
              </a:rPr>
              <a:t>Virus Production</a:t>
            </a:r>
            <a:endParaRPr lang="en-GB" sz="1000" b="0" strike="noStrike" spc="-1" dirty="0">
              <a:latin typeface="Arial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8B5589-CC92-46BE-B751-717407B1DD4B}"/>
              </a:ext>
            </a:extLst>
          </p:cNvPr>
          <p:cNvSpPr txBox="1"/>
          <p:nvPr/>
        </p:nvSpPr>
        <p:spPr>
          <a:xfrm>
            <a:off x="5031429" y="3974583"/>
            <a:ext cx="2520000" cy="342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000" b="1" strike="noStrike" spc="-1" dirty="0">
                <a:latin typeface="Chilanka"/>
              </a:rPr>
              <a:t>Virus Concentration in the room </a:t>
            </a:r>
            <a:endParaRPr lang="en-GB" sz="1000" b="0" strike="noStrike" spc="-1" dirty="0">
              <a:latin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68B418-DC05-41BB-994A-5287933E5476}"/>
              </a:ext>
            </a:extLst>
          </p:cNvPr>
          <p:cNvSpPr txBox="1"/>
          <p:nvPr/>
        </p:nvSpPr>
        <p:spPr>
          <a:xfrm>
            <a:off x="7927265" y="2910797"/>
            <a:ext cx="900000" cy="921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000" b="1" strike="noStrike" spc="-1">
                <a:latin typeface="Chilanka"/>
              </a:rPr>
              <a:t>Vicious Cycle of virus production and infection </a:t>
            </a:r>
            <a:endParaRPr lang="en-GB" sz="1000" b="0" strike="noStrike" spc="-1">
              <a:latin typeface="Arial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E0CAB52-7E7F-4328-A805-E8E4E038223A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3667601" y="4470317"/>
            <a:ext cx="928440" cy="817200"/>
          </a:xfrm>
          <a:prstGeom prst="rect">
            <a:avLst/>
          </a:prstGeom>
          <a:ln w="0">
            <a:noFill/>
          </a:ln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88D8FBF-57F8-4E86-94C1-53D7FF5EE1DD}"/>
              </a:ext>
            </a:extLst>
          </p:cNvPr>
          <p:cNvSpPr/>
          <p:nvPr/>
        </p:nvSpPr>
        <p:spPr>
          <a:xfrm rot="21367800">
            <a:off x="4223379" y="5384716"/>
            <a:ext cx="1063440" cy="490274"/>
          </a:xfrm>
          <a:custGeom>
            <a:avLst/>
            <a:gdLst/>
            <a:ahLst/>
            <a:cxnLst/>
            <a:rect l="0" t="0" r="r" b="b"/>
            <a:pathLst>
              <a:path w="3318" h="1735">
                <a:moveTo>
                  <a:pt x="2579" y="484"/>
                </a:moveTo>
                <a:lnTo>
                  <a:pt x="2573" y="535"/>
                </a:lnTo>
                <a:lnTo>
                  <a:pt x="2564" y="585"/>
                </a:lnTo>
                <a:lnTo>
                  <a:pt x="2551" y="634"/>
                </a:lnTo>
                <a:lnTo>
                  <a:pt x="2538" y="682"/>
                </a:lnTo>
                <a:lnTo>
                  <a:pt x="2521" y="730"/>
                </a:lnTo>
                <a:lnTo>
                  <a:pt x="2501" y="776"/>
                </a:lnTo>
                <a:lnTo>
                  <a:pt x="2478" y="821"/>
                </a:lnTo>
                <a:lnTo>
                  <a:pt x="2453" y="867"/>
                </a:lnTo>
                <a:lnTo>
                  <a:pt x="2426" y="911"/>
                </a:lnTo>
                <a:lnTo>
                  <a:pt x="2396" y="953"/>
                </a:lnTo>
                <a:lnTo>
                  <a:pt x="2364" y="994"/>
                </a:lnTo>
                <a:lnTo>
                  <a:pt x="2331" y="1034"/>
                </a:lnTo>
                <a:lnTo>
                  <a:pt x="2295" y="1071"/>
                </a:lnTo>
                <a:lnTo>
                  <a:pt x="2256" y="1108"/>
                </a:lnTo>
                <a:lnTo>
                  <a:pt x="2217" y="1141"/>
                </a:lnTo>
                <a:lnTo>
                  <a:pt x="2174" y="1174"/>
                </a:lnTo>
                <a:lnTo>
                  <a:pt x="2131" y="1205"/>
                </a:lnTo>
                <a:lnTo>
                  <a:pt x="2084" y="1234"/>
                </a:lnTo>
                <a:lnTo>
                  <a:pt x="2038" y="1260"/>
                </a:lnTo>
                <a:lnTo>
                  <a:pt x="1990" y="1284"/>
                </a:lnTo>
                <a:lnTo>
                  <a:pt x="1939" y="1307"/>
                </a:lnTo>
                <a:lnTo>
                  <a:pt x="1889" y="1326"/>
                </a:lnTo>
                <a:lnTo>
                  <a:pt x="1836" y="1344"/>
                </a:lnTo>
                <a:lnTo>
                  <a:pt x="1784" y="1359"/>
                </a:lnTo>
                <a:lnTo>
                  <a:pt x="1730" y="1372"/>
                </a:lnTo>
                <a:lnTo>
                  <a:pt x="1676" y="1382"/>
                </a:lnTo>
                <a:lnTo>
                  <a:pt x="1622" y="1389"/>
                </a:lnTo>
                <a:lnTo>
                  <a:pt x="1566" y="1396"/>
                </a:lnTo>
                <a:lnTo>
                  <a:pt x="1511" y="1398"/>
                </a:lnTo>
                <a:lnTo>
                  <a:pt x="1456" y="1398"/>
                </a:lnTo>
                <a:lnTo>
                  <a:pt x="1401" y="1396"/>
                </a:lnTo>
                <a:lnTo>
                  <a:pt x="1345" y="1392"/>
                </a:lnTo>
                <a:lnTo>
                  <a:pt x="1290" y="1384"/>
                </a:lnTo>
                <a:lnTo>
                  <a:pt x="1236" y="1374"/>
                </a:lnTo>
                <a:lnTo>
                  <a:pt x="1183" y="1362"/>
                </a:lnTo>
                <a:lnTo>
                  <a:pt x="1130" y="1347"/>
                </a:lnTo>
                <a:lnTo>
                  <a:pt x="1078" y="1331"/>
                </a:lnTo>
                <a:lnTo>
                  <a:pt x="1027" y="1311"/>
                </a:lnTo>
                <a:lnTo>
                  <a:pt x="976" y="1290"/>
                </a:lnTo>
                <a:lnTo>
                  <a:pt x="928" y="1266"/>
                </a:lnTo>
                <a:lnTo>
                  <a:pt x="880" y="1240"/>
                </a:lnTo>
                <a:lnTo>
                  <a:pt x="834" y="1211"/>
                </a:lnTo>
                <a:lnTo>
                  <a:pt x="791" y="1182"/>
                </a:lnTo>
                <a:lnTo>
                  <a:pt x="747" y="1149"/>
                </a:lnTo>
                <a:lnTo>
                  <a:pt x="706" y="1116"/>
                </a:lnTo>
                <a:lnTo>
                  <a:pt x="669" y="1080"/>
                </a:lnTo>
                <a:lnTo>
                  <a:pt x="632" y="1043"/>
                </a:lnTo>
                <a:lnTo>
                  <a:pt x="597" y="1004"/>
                </a:lnTo>
                <a:lnTo>
                  <a:pt x="564" y="963"/>
                </a:lnTo>
                <a:lnTo>
                  <a:pt x="535" y="920"/>
                </a:lnTo>
                <a:lnTo>
                  <a:pt x="507" y="877"/>
                </a:lnTo>
                <a:lnTo>
                  <a:pt x="481" y="833"/>
                </a:lnTo>
                <a:lnTo>
                  <a:pt x="459" y="787"/>
                </a:lnTo>
                <a:lnTo>
                  <a:pt x="438" y="740"/>
                </a:lnTo>
                <a:lnTo>
                  <a:pt x="420" y="693"/>
                </a:lnTo>
                <a:lnTo>
                  <a:pt x="405" y="645"/>
                </a:lnTo>
                <a:lnTo>
                  <a:pt x="393" y="596"/>
                </a:lnTo>
                <a:lnTo>
                  <a:pt x="383" y="546"/>
                </a:lnTo>
                <a:lnTo>
                  <a:pt x="377" y="497"/>
                </a:lnTo>
                <a:lnTo>
                  <a:pt x="372" y="446"/>
                </a:lnTo>
                <a:lnTo>
                  <a:pt x="371" y="397"/>
                </a:lnTo>
                <a:lnTo>
                  <a:pt x="0" y="397"/>
                </a:lnTo>
                <a:lnTo>
                  <a:pt x="2" y="463"/>
                </a:lnTo>
                <a:lnTo>
                  <a:pt x="6" y="531"/>
                </a:lnTo>
                <a:lnTo>
                  <a:pt x="17" y="596"/>
                </a:lnTo>
                <a:lnTo>
                  <a:pt x="30" y="662"/>
                </a:lnTo>
                <a:lnTo>
                  <a:pt x="46" y="728"/>
                </a:lnTo>
                <a:lnTo>
                  <a:pt x="66" y="792"/>
                </a:lnTo>
                <a:lnTo>
                  <a:pt x="90" y="856"/>
                </a:lnTo>
                <a:lnTo>
                  <a:pt x="116" y="918"/>
                </a:lnTo>
                <a:lnTo>
                  <a:pt x="146" y="978"/>
                </a:lnTo>
                <a:lnTo>
                  <a:pt x="180" y="1039"/>
                </a:lnTo>
                <a:lnTo>
                  <a:pt x="218" y="1096"/>
                </a:lnTo>
                <a:lnTo>
                  <a:pt x="259" y="1152"/>
                </a:lnTo>
                <a:lnTo>
                  <a:pt x="301" y="1206"/>
                </a:lnTo>
                <a:lnTo>
                  <a:pt x="348" y="1258"/>
                </a:lnTo>
                <a:lnTo>
                  <a:pt x="396" y="1309"/>
                </a:lnTo>
                <a:lnTo>
                  <a:pt x="448" y="1357"/>
                </a:lnTo>
                <a:lnTo>
                  <a:pt x="502" y="1401"/>
                </a:lnTo>
                <a:lnTo>
                  <a:pt x="560" y="1445"/>
                </a:lnTo>
                <a:lnTo>
                  <a:pt x="618" y="1485"/>
                </a:lnTo>
                <a:lnTo>
                  <a:pt x="681" y="1523"/>
                </a:lnTo>
                <a:lnTo>
                  <a:pt x="743" y="1558"/>
                </a:lnTo>
                <a:lnTo>
                  <a:pt x="808" y="1589"/>
                </a:lnTo>
                <a:lnTo>
                  <a:pt x="876" y="1618"/>
                </a:lnTo>
                <a:lnTo>
                  <a:pt x="943" y="1644"/>
                </a:lnTo>
                <a:lnTo>
                  <a:pt x="1014" y="1666"/>
                </a:lnTo>
                <a:lnTo>
                  <a:pt x="1083" y="1686"/>
                </a:lnTo>
                <a:lnTo>
                  <a:pt x="1155" y="1702"/>
                </a:lnTo>
                <a:lnTo>
                  <a:pt x="1229" y="1715"/>
                </a:lnTo>
                <a:lnTo>
                  <a:pt x="1301" y="1725"/>
                </a:lnTo>
                <a:lnTo>
                  <a:pt x="1374" y="1731"/>
                </a:lnTo>
                <a:lnTo>
                  <a:pt x="1448" y="1734"/>
                </a:lnTo>
                <a:lnTo>
                  <a:pt x="1522" y="1733"/>
                </a:lnTo>
                <a:lnTo>
                  <a:pt x="1597" y="1730"/>
                </a:lnTo>
                <a:lnTo>
                  <a:pt x="1670" y="1722"/>
                </a:lnTo>
                <a:lnTo>
                  <a:pt x="1743" y="1712"/>
                </a:lnTo>
                <a:lnTo>
                  <a:pt x="1815" y="1698"/>
                </a:lnTo>
                <a:lnTo>
                  <a:pt x="1887" y="1681"/>
                </a:lnTo>
                <a:lnTo>
                  <a:pt x="1957" y="1662"/>
                </a:lnTo>
                <a:lnTo>
                  <a:pt x="2027" y="1639"/>
                </a:lnTo>
                <a:lnTo>
                  <a:pt x="2095" y="1612"/>
                </a:lnTo>
                <a:lnTo>
                  <a:pt x="2161" y="1583"/>
                </a:lnTo>
                <a:lnTo>
                  <a:pt x="2225" y="1550"/>
                </a:lnTo>
                <a:lnTo>
                  <a:pt x="2289" y="1515"/>
                </a:lnTo>
                <a:lnTo>
                  <a:pt x="2350" y="1477"/>
                </a:lnTo>
                <a:lnTo>
                  <a:pt x="2407" y="1436"/>
                </a:lnTo>
                <a:lnTo>
                  <a:pt x="2464" y="1392"/>
                </a:lnTo>
                <a:lnTo>
                  <a:pt x="2518" y="1346"/>
                </a:lnTo>
                <a:lnTo>
                  <a:pt x="2568" y="1298"/>
                </a:lnTo>
                <a:lnTo>
                  <a:pt x="2618" y="1247"/>
                </a:lnTo>
                <a:lnTo>
                  <a:pt x="2662" y="1195"/>
                </a:lnTo>
                <a:lnTo>
                  <a:pt x="2705" y="1140"/>
                </a:lnTo>
                <a:lnTo>
                  <a:pt x="2744" y="1083"/>
                </a:lnTo>
                <a:lnTo>
                  <a:pt x="2781" y="1024"/>
                </a:lnTo>
                <a:lnTo>
                  <a:pt x="2814" y="965"/>
                </a:lnTo>
                <a:lnTo>
                  <a:pt x="2844" y="904"/>
                </a:lnTo>
                <a:lnTo>
                  <a:pt x="2870" y="841"/>
                </a:lnTo>
                <a:lnTo>
                  <a:pt x="2892" y="778"/>
                </a:lnTo>
                <a:lnTo>
                  <a:pt x="2912" y="713"/>
                </a:lnTo>
                <a:lnTo>
                  <a:pt x="2928" y="648"/>
                </a:lnTo>
                <a:lnTo>
                  <a:pt x="2940" y="581"/>
                </a:lnTo>
                <a:lnTo>
                  <a:pt x="2948" y="515"/>
                </a:lnTo>
                <a:lnTo>
                  <a:pt x="3317" y="544"/>
                </a:lnTo>
                <a:lnTo>
                  <a:pt x="2812" y="0"/>
                </a:lnTo>
                <a:lnTo>
                  <a:pt x="2211" y="455"/>
                </a:lnTo>
                <a:lnTo>
                  <a:pt x="2579" y="484"/>
                </a:lnTo>
              </a:path>
            </a:pathLst>
          </a:custGeom>
          <a:solidFill>
            <a:srgbClr val="F10D0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706398-48D4-45CD-9645-0EB28AB56504}"/>
              </a:ext>
            </a:extLst>
          </p:cNvPr>
          <p:cNvSpPr txBox="1"/>
          <p:nvPr/>
        </p:nvSpPr>
        <p:spPr>
          <a:xfrm>
            <a:off x="3498189" y="5257637"/>
            <a:ext cx="1440000" cy="3675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000" b="1" strike="noStrike" spc="-1" dirty="0">
                <a:latin typeface="Chilanka"/>
              </a:rPr>
              <a:t>Ventilation System</a:t>
            </a:r>
            <a:endParaRPr lang="en-GB" sz="1000" b="0" strike="noStrike" spc="-1" dirty="0">
              <a:latin typeface="Arial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39AEAA3-87A8-4F83-A94E-D13A60E4CE51}"/>
              </a:ext>
            </a:extLst>
          </p:cNvPr>
          <p:cNvSpPr/>
          <p:nvPr/>
        </p:nvSpPr>
        <p:spPr>
          <a:xfrm rot="10788000">
            <a:off x="2598549" y="4704317"/>
            <a:ext cx="895680" cy="353520"/>
          </a:xfrm>
          <a:custGeom>
            <a:avLst/>
            <a:gdLst/>
            <a:ahLst/>
            <a:cxnLst/>
            <a:rect l="0" t="0" r="r" b="b"/>
            <a:pathLst>
              <a:path w="2490" h="983">
                <a:moveTo>
                  <a:pt x="0" y="245"/>
                </a:moveTo>
                <a:lnTo>
                  <a:pt x="1866" y="245"/>
                </a:lnTo>
                <a:lnTo>
                  <a:pt x="1866" y="0"/>
                </a:lnTo>
                <a:lnTo>
                  <a:pt x="2489" y="491"/>
                </a:lnTo>
                <a:lnTo>
                  <a:pt x="1867" y="982"/>
                </a:lnTo>
                <a:lnTo>
                  <a:pt x="1866" y="737"/>
                </a:lnTo>
                <a:lnTo>
                  <a:pt x="0" y="737"/>
                </a:lnTo>
                <a:lnTo>
                  <a:pt x="0" y="245"/>
                </a:lnTo>
              </a:path>
            </a:pathLst>
          </a:custGeom>
          <a:solidFill>
            <a:srgbClr val="F10D0C"/>
          </a:solidFill>
          <a:ln w="64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805E783-D9FD-412C-BF06-8EC559F7CD54}"/>
              </a:ext>
            </a:extLst>
          </p:cNvPr>
          <p:cNvSpPr txBox="1"/>
          <p:nvPr/>
        </p:nvSpPr>
        <p:spPr>
          <a:xfrm>
            <a:off x="2238189" y="4376717"/>
            <a:ext cx="1452301" cy="506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000" b="1" strike="noStrike" spc="-1" dirty="0">
                <a:latin typeface="Chilanka"/>
              </a:rPr>
              <a:t>Virus lost due to filters and air exchange</a:t>
            </a:r>
            <a:endParaRPr lang="en-GB" sz="1000" b="0" strike="noStrike" spc="-1" dirty="0">
              <a:latin typeface="Arial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5754961-4AF9-4AFC-8147-B2B8A1B01F1D}"/>
              </a:ext>
            </a:extLst>
          </p:cNvPr>
          <p:cNvSpPr/>
          <p:nvPr/>
        </p:nvSpPr>
        <p:spPr>
          <a:xfrm rot="5393400">
            <a:off x="5887869" y="5866037"/>
            <a:ext cx="807120" cy="534240"/>
          </a:xfrm>
          <a:custGeom>
            <a:avLst/>
            <a:gdLst/>
            <a:ahLst/>
            <a:cxnLst/>
            <a:rect l="0" t="0" r="r" b="b"/>
            <a:pathLst>
              <a:path w="2245" h="1486">
                <a:moveTo>
                  <a:pt x="0" y="371"/>
                </a:moveTo>
                <a:lnTo>
                  <a:pt x="1682" y="371"/>
                </a:lnTo>
                <a:lnTo>
                  <a:pt x="1683" y="0"/>
                </a:lnTo>
                <a:lnTo>
                  <a:pt x="2244" y="742"/>
                </a:lnTo>
                <a:lnTo>
                  <a:pt x="1682" y="1485"/>
                </a:lnTo>
                <a:lnTo>
                  <a:pt x="1683" y="1113"/>
                </a:lnTo>
                <a:lnTo>
                  <a:pt x="1" y="1113"/>
                </a:lnTo>
                <a:lnTo>
                  <a:pt x="0" y="371"/>
                </a:lnTo>
              </a:path>
            </a:pathLst>
          </a:custGeom>
          <a:solidFill>
            <a:srgbClr val="F10D0C"/>
          </a:solidFill>
          <a:ln w="64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CC58C47-4280-4AC9-B300-47D6A7416895}"/>
              </a:ext>
            </a:extLst>
          </p:cNvPr>
          <p:cNvSpPr txBox="1"/>
          <p:nvPr/>
        </p:nvSpPr>
        <p:spPr>
          <a:xfrm>
            <a:off x="6558189" y="5924717"/>
            <a:ext cx="1080000" cy="506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000" b="1" strike="noStrike" spc="-1" dirty="0">
                <a:latin typeface="Chilanka"/>
              </a:rPr>
              <a:t>Virus lost due to settling and deactivation</a:t>
            </a:r>
            <a:endParaRPr lang="en-GB" sz="1000" b="0" strike="noStrike" spc="-1" dirty="0">
              <a:latin typeface="Arial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E197BDB-24F3-42DD-95E4-FAE3C811BFDA}"/>
              </a:ext>
            </a:extLst>
          </p:cNvPr>
          <p:cNvSpPr/>
          <p:nvPr/>
        </p:nvSpPr>
        <p:spPr>
          <a:xfrm rot="2746800">
            <a:off x="6800649" y="4196716"/>
            <a:ext cx="360000" cy="360000"/>
          </a:xfrm>
          <a:custGeom>
            <a:avLst/>
            <a:gdLst/>
            <a:ahLst/>
            <a:cxnLst/>
            <a:rect l="0" t="0" r="r" b="b"/>
            <a:pathLst>
              <a:path w="1002" h="1001">
                <a:moveTo>
                  <a:pt x="416" y="0"/>
                </a:moveTo>
                <a:lnTo>
                  <a:pt x="582" y="0"/>
                </a:lnTo>
                <a:lnTo>
                  <a:pt x="583" y="417"/>
                </a:lnTo>
                <a:lnTo>
                  <a:pt x="1000" y="416"/>
                </a:lnTo>
                <a:lnTo>
                  <a:pt x="1001" y="582"/>
                </a:lnTo>
                <a:lnTo>
                  <a:pt x="582" y="582"/>
                </a:lnTo>
                <a:lnTo>
                  <a:pt x="583" y="1000"/>
                </a:lnTo>
                <a:lnTo>
                  <a:pt x="417" y="1000"/>
                </a:lnTo>
                <a:lnTo>
                  <a:pt x="417" y="582"/>
                </a:lnTo>
                <a:lnTo>
                  <a:pt x="0" y="583"/>
                </a:lnTo>
                <a:lnTo>
                  <a:pt x="0" y="417"/>
                </a:lnTo>
                <a:lnTo>
                  <a:pt x="417" y="416"/>
                </a:lnTo>
                <a:lnTo>
                  <a:pt x="416" y="0"/>
                </a:lnTo>
              </a:path>
            </a:pathLst>
          </a:custGeom>
          <a:solidFill>
            <a:srgbClr val="F10D0C"/>
          </a:solidFill>
          <a:ln w="0">
            <a:solidFill>
              <a:srgbClr val="F10D0C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4A978AB-C999-4B29-852A-7F9F2AE682E9}"/>
              </a:ext>
            </a:extLst>
          </p:cNvPr>
          <p:cNvSpPr/>
          <p:nvPr/>
        </p:nvSpPr>
        <p:spPr>
          <a:xfrm rot="2746800">
            <a:off x="5389260" y="5285717"/>
            <a:ext cx="360000" cy="360000"/>
          </a:xfrm>
          <a:custGeom>
            <a:avLst/>
            <a:gdLst/>
            <a:ahLst/>
            <a:cxnLst/>
            <a:rect l="0" t="0" r="r" b="b"/>
            <a:pathLst>
              <a:path w="1001" h="1002">
                <a:moveTo>
                  <a:pt x="416" y="0"/>
                </a:moveTo>
                <a:lnTo>
                  <a:pt x="582" y="0"/>
                </a:lnTo>
                <a:lnTo>
                  <a:pt x="582" y="417"/>
                </a:lnTo>
                <a:lnTo>
                  <a:pt x="1000" y="416"/>
                </a:lnTo>
                <a:lnTo>
                  <a:pt x="1000" y="583"/>
                </a:lnTo>
                <a:lnTo>
                  <a:pt x="582" y="583"/>
                </a:lnTo>
                <a:lnTo>
                  <a:pt x="583" y="1001"/>
                </a:lnTo>
                <a:lnTo>
                  <a:pt x="416" y="1001"/>
                </a:lnTo>
                <a:lnTo>
                  <a:pt x="416" y="582"/>
                </a:lnTo>
                <a:lnTo>
                  <a:pt x="0" y="583"/>
                </a:lnTo>
                <a:lnTo>
                  <a:pt x="0" y="417"/>
                </a:lnTo>
                <a:lnTo>
                  <a:pt x="417" y="417"/>
                </a:lnTo>
                <a:lnTo>
                  <a:pt x="416" y="0"/>
                </a:lnTo>
              </a:path>
            </a:pathLst>
          </a:custGeom>
          <a:solidFill>
            <a:srgbClr val="F10D0C"/>
          </a:solidFill>
          <a:ln w="0">
            <a:solidFill>
              <a:srgbClr val="F10D0C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9C85B04-42FE-4158-BA6A-8B20B3583139}"/>
              </a:ext>
            </a:extLst>
          </p:cNvPr>
          <p:cNvSpPr/>
          <p:nvPr/>
        </p:nvSpPr>
        <p:spPr>
          <a:xfrm rot="2746800">
            <a:off x="6082709" y="4302197"/>
            <a:ext cx="360000" cy="360000"/>
          </a:xfrm>
          <a:custGeom>
            <a:avLst/>
            <a:gdLst/>
            <a:ahLst/>
            <a:cxnLst/>
            <a:rect l="0" t="0" r="r" b="b"/>
            <a:pathLst>
              <a:path w="1002" h="1002">
                <a:moveTo>
                  <a:pt x="416" y="1"/>
                </a:moveTo>
                <a:lnTo>
                  <a:pt x="582" y="0"/>
                </a:lnTo>
                <a:lnTo>
                  <a:pt x="582" y="418"/>
                </a:lnTo>
                <a:lnTo>
                  <a:pt x="1000" y="417"/>
                </a:lnTo>
                <a:lnTo>
                  <a:pt x="1001" y="583"/>
                </a:lnTo>
                <a:lnTo>
                  <a:pt x="582" y="583"/>
                </a:lnTo>
                <a:lnTo>
                  <a:pt x="583" y="1001"/>
                </a:lnTo>
                <a:lnTo>
                  <a:pt x="417" y="1001"/>
                </a:lnTo>
                <a:lnTo>
                  <a:pt x="416" y="583"/>
                </a:lnTo>
                <a:lnTo>
                  <a:pt x="0" y="584"/>
                </a:lnTo>
                <a:lnTo>
                  <a:pt x="0" y="417"/>
                </a:lnTo>
                <a:lnTo>
                  <a:pt x="417" y="417"/>
                </a:lnTo>
                <a:lnTo>
                  <a:pt x="416" y="1"/>
                </a:lnTo>
              </a:path>
            </a:pathLst>
          </a:custGeom>
          <a:solidFill>
            <a:srgbClr val="F10D0C"/>
          </a:solidFill>
          <a:ln w="0">
            <a:solidFill>
              <a:srgbClr val="F10D0C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83A5BC7-6A02-4D41-A776-8EE1FC2353E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696645" y="3762215"/>
            <a:ext cx="179280" cy="180000"/>
          </a:xfrm>
          <a:prstGeom prst="rect">
            <a:avLst/>
          </a:prstGeom>
          <a:ln w="0">
            <a:noFill/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0AF6D29-16C5-4EE8-AB13-D98AC3A7D6A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052769" y="3926091"/>
            <a:ext cx="179280" cy="180000"/>
          </a:xfrm>
          <a:prstGeom prst="rect">
            <a:avLst/>
          </a:prstGeom>
          <a:ln w="0">
            <a:noFill/>
          </a:ln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DA634A9-D682-4F80-8B61-1DF98976548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607005" y="5597067"/>
            <a:ext cx="179280" cy="180000"/>
          </a:xfrm>
          <a:prstGeom prst="rect">
            <a:avLst/>
          </a:prstGeom>
          <a:ln w="0">
            <a:noFill/>
          </a:ln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E00D3CE-D24B-4185-9E38-93C076083C2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05697" y="3993075"/>
            <a:ext cx="179280" cy="180000"/>
          </a:xfrm>
          <a:prstGeom prst="rect">
            <a:avLst/>
          </a:prstGeom>
          <a:ln w="0">
            <a:noFill/>
          </a:ln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D862733-086F-43ED-8B60-BCE70A801A1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778909" y="5059637"/>
            <a:ext cx="179280" cy="180000"/>
          </a:xfrm>
          <a:prstGeom prst="rect">
            <a:avLst/>
          </a:prstGeom>
          <a:ln w="0">
            <a:noFill/>
          </a:ln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ED03E46-B180-450E-8C53-4D54715343E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418189" y="4702877"/>
            <a:ext cx="179280" cy="180000"/>
          </a:xfrm>
          <a:prstGeom prst="rect">
            <a:avLst/>
          </a:prstGeom>
          <a:ln w="0">
            <a:noFill/>
          </a:ln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24188C5-E4B9-42C6-9A02-862D2566D43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982189" y="6140717"/>
            <a:ext cx="179280" cy="180000"/>
          </a:xfrm>
          <a:prstGeom prst="rect">
            <a:avLst/>
          </a:prstGeom>
          <a:ln w="0">
            <a:noFill/>
          </a:ln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694E77B-1026-4CC5-91E8-DA77C6E16E0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451989" y="5816717"/>
            <a:ext cx="179280" cy="180000"/>
          </a:xfrm>
          <a:prstGeom prst="rect">
            <a:avLst/>
          </a:prstGeom>
          <a:ln w="0">
            <a:noFill/>
          </a:ln>
        </p:spPr>
      </p:pic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325DE066-5610-46F9-BC66-0022184C83F6}"/>
              </a:ext>
            </a:extLst>
          </p:cNvPr>
          <p:cNvSpPr/>
          <p:nvPr/>
        </p:nvSpPr>
        <p:spPr>
          <a:xfrm rot="10255069">
            <a:off x="3999428" y="3915015"/>
            <a:ext cx="1063440" cy="490274"/>
          </a:xfrm>
          <a:custGeom>
            <a:avLst/>
            <a:gdLst/>
            <a:ahLst/>
            <a:cxnLst/>
            <a:rect l="0" t="0" r="r" b="b"/>
            <a:pathLst>
              <a:path w="3318" h="1735">
                <a:moveTo>
                  <a:pt x="2579" y="484"/>
                </a:moveTo>
                <a:lnTo>
                  <a:pt x="2573" y="535"/>
                </a:lnTo>
                <a:lnTo>
                  <a:pt x="2564" y="585"/>
                </a:lnTo>
                <a:lnTo>
                  <a:pt x="2551" y="634"/>
                </a:lnTo>
                <a:lnTo>
                  <a:pt x="2538" y="682"/>
                </a:lnTo>
                <a:lnTo>
                  <a:pt x="2521" y="730"/>
                </a:lnTo>
                <a:lnTo>
                  <a:pt x="2501" y="776"/>
                </a:lnTo>
                <a:lnTo>
                  <a:pt x="2478" y="821"/>
                </a:lnTo>
                <a:lnTo>
                  <a:pt x="2453" y="867"/>
                </a:lnTo>
                <a:lnTo>
                  <a:pt x="2426" y="911"/>
                </a:lnTo>
                <a:lnTo>
                  <a:pt x="2396" y="953"/>
                </a:lnTo>
                <a:lnTo>
                  <a:pt x="2364" y="994"/>
                </a:lnTo>
                <a:lnTo>
                  <a:pt x="2331" y="1034"/>
                </a:lnTo>
                <a:lnTo>
                  <a:pt x="2295" y="1071"/>
                </a:lnTo>
                <a:lnTo>
                  <a:pt x="2256" y="1108"/>
                </a:lnTo>
                <a:lnTo>
                  <a:pt x="2217" y="1141"/>
                </a:lnTo>
                <a:lnTo>
                  <a:pt x="2174" y="1174"/>
                </a:lnTo>
                <a:lnTo>
                  <a:pt x="2131" y="1205"/>
                </a:lnTo>
                <a:lnTo>
                  <a:pt x="2084" y="1234"/>
                </a:lnTo>
                <a:lnTo>
                  <a:pt x="2038" y="1260"/>
                </a:lnTo>
                <a:lnTo>
                  <a:pt x="1990" y="1284"/>
                </a:lnTo>
                <a:lnTo>
                  <a:pt x="1939" y="1307"/>
                </a:lnTo>
                <a:lnTo>
                  <a:pt x="1889" y="1326"/>
                </a:lnTo>
                <a:lnTo>
                  <a:pt x="1836" y="1344"/>
                </a:lnTo>
                <a:lnTo>
                  <a:pt x="1784" y="1359"/>
                </a:lnTo>
                <a:lnTo>
                  <a:pt x="1730" y="1372"/>
                </a:lnTo>
                <a:lnTo>
                  <a:pt x="1676" y="1382"/>
                </a:lnTo>
                <a:lnTo>
                  <a:pt x="1622" y="1389"/>
                </a:lnTo>
                <a:lnTo>
                  <a:pt x="1566" y="1396"/>
                </a:lnTo>
                <a:lnTo>
                  <a:pt x="1511" y="1398"/>
                </a:lnTo>
                <a:lnTo>
                  <a:pt x="1456" y="1398"/>
                </a:lnTo>
                <a:lnTo>
                  <a:pt x="1401" y="1396"/>
                </a:lnTo>
                <a:lnTo>
                  <a:pt x="1345" y="1392"/>
                </a:lnTo>
                <a:lnTo>
                  <a:pt x="1290" y="1384"/>
                </a:lnTo>
                <a:lnTo>
                  <a:pt x="1236" y="1374"/>
                </a:lnTo>
                <a:lnTo>
                  <a:pt x="1183" y="1362"/>
                </a:lnTo>
                <a:lnTo>
                  <a:pt x="1130" y="1347"/>
                </a:lnTo>
                <a:lnTo>
                  <a:pt x="1078" y="1331"/>
                </a:lnTo>
                <a:lnTo>
                  <a:pt x="1027" y="1311"/>
                </a:lnTo>
                <a:lnTo>
                  <a:pt x="976" y="1290"/>
                </a:lnTo>
                <a:lnTo>
                  <a:pt x="928" y="1266"/>
                </a:lnTo>
                <a:lnTo>
                  <a:pt x="880" y="1240"/>
                </a:lnTo>
                <a:lnTo>
                  <a:pt x="834" y="1211"/>
                </a:lnTo>
                <a:lnTo>
                  <a:pt x="791" y="1182"/>
                </a:lnTo>
                <a:lnTo>
                  <a:pt x="747" y="1149"/>
                </a:lnTo>
                <a:lnTo>
                  <a:pt x="706" y="1116"/>
                </a:lnTo>
                <a:lnTo>
                  <a:pt x="669" y="1080"/>
                </a:lnTo>
                <a:lnTo>
                  <a:pt x="632" y="1043"/>
                </a:lnTo>
                <a:lnTo>
                  <a:pt x="597" y="1004"/>
                </a:lnTo>
                <a:lnTo>
                  <a:pt x="564" y="963"/>
                </a:lnTo>
                <a:lnTo>
                  <a:pt x="535" y="920"/>
                </a:lnTo>
                <a:lnTo>
                  <a:pt x="507" y="877"/>
                </a:lnTo>
                <a:lnTo>
                  <a:pt x="481" y="833"/>
                </a:lnTo>
                <a:lnTo>
                  <a:pt x="459" y="787"/>
                </a:lnTo>
                <a:lnTo>
                  <a:pt x="438" y="740"/>
                </a:lnTo>
                <a:lnTo>
                  <a:pt x="420" y="693"/>
                </a:lnTo>
                <a:lnTo>
                  <a:pt x="405" y="645"/>
                </a:lnTo>
                <a:lnTo>
                  <a:pt x="393" y="596"/>
                </a:lnTo>
                <a:lnTo>
                  <a:pt x="383" y="546"/>
                </a:lnTo>
                <a:lnTo>
                  <a:pt x="377" y="497"/>
                </a:lnTo>
                <a:lnTo>
                  <a:pt x="372" y="446"/>
                </a:lnTo>
                <a:lnTo>
                  <a:pt x="371" y="397"/>
                </a:lnTo>
                <a:lnTo>
                  <a:pt x="0" y="397"/>
                </a:lnTo>
                <a:lnTo>
                  <a:pt x="2" y="463"/>
                </a:lnTo>
                <a:lnTo>
                  <a:pt x="6" y="531"/>
                </a:lnTo>
                <a:lnTo>
                  <a:pt x="17" y="596"/>
                </a:lnTo>
                <a:lnTo>
                  <a:pt x="30" y="662"/>
                </a:lnTo>
                <a:lnTo>
                  <a:pt x="46" y="728"/>
                </a:lnTo>
                <a:lnTo>
                  <a:pt x="66" y="792"/>
                </a:lnTo>
                <a:lnTo>
                  <a:pt x="90" y="856"/>
                </a:lnTo>
                <a:lnTo>
                  <a:pt x="116" y="918"/>
                </a:lnTo>
                <a:lnTo>
                  <a:pt x="146" y="978"/>
                </a:lnTo>
                <a:lnTo>
                  <a:pt x="180" y="1039"/>
                </a:lnTo>
                <a:lnTo>
                  <a:pt x="218" y="1096"/>
                </a:lnTo>
                <a:lnTo>
                  <a:pt x="259" y="1152"/>
                </a:lnTo>
                <a:lnTo>
                  <a:pt x="301" y="1206"/>
                </a:lnTo>
                <a:lnTo>
                  <a:pt x="348" y="1258"/>
                </a:lnTo>
                <a:lnTo>
                  <a:pt x="396" y="1309"/>
                </a:lnTo>
                <a:lnTo>
                  <a:pt x="448" y="1357"/>
                </a:lnTo>
                <a:lnTo>
                  <a:pt x="502" y="1401"/>
                </a:lnTo>
                <a:lnTo>
                  <a:pt x="560" y="1445"/>
                </a:lnTo>
                <a:lnTo>
                  <a:pt x="618" y="1485"/>
                </a:lnTo>
                <a:lnTo>
                  <a:pt x="681" y="1523"/>
                </a:lnTo>
                <a:lnTo>
                  <a:pt x="743" y="1558"/>
                </a:lnTo>
                <a:lnTo>
                  <a:pt x="808" y="1589"/>
                </a:lnTo>
                <a:lnTo>
                  <a:pt x="876" y="1618"/>
                </a:lnTo>
                <a:lnTo>
                  <a:pt x="943" y="1644"/>
                </a:lnTo>
                <a:lnTo>
                  <a:pt x="1014" y="1666"/>
                </a:lnTo>
                <a:lnTo>
                  <a:pt x="1083" y="1686"/>
                </a:lnTo>
                <a:lnTo>
                  <a:pt x="1155" y="1702"/>
                </a:lnTo>
                <a:lnTo>
                  <a:pt x="1229" y="1715"/>
                </a:lnTo>
                <a:lnTo>
                  <a:pt x="1301" y="1725"/>
                </a:lnTo>
                <a:lnTo>
                  <a:pt x="1374" y="1731"/>
                </a:lnTo>
                <a:lnTo>
                  <a:pt x="1448" y="1734"/>
                </a:lnTo>
                <a:lnTo>
                  <a:pt x="1522" y="1733"/>
                </a:lnTo>
                <a:lnTo>
                  <a:pt x="1597" y="1730"/>
                </a:lnTo>
                <a:lnTo>
                  <a:pt x="1670" y="1722"/>
                </a:lnTo>
                <a:lnTo>
                  <a:pt x="1743" y="1712"/>
                </a:lnTo>
                <a:lnTo>
                  <a:pt x="1815" y="1698"/>
                </a:lnTo>
                <a:lnTo>
                  <a:pt x="1887" y="1681"/>
                </a:lnTo>
                <a:lnTo>
                  <a:pt x="1957" y="1662"/>
                </a:lnTo>
                <a:lnTo>
                  <a:pt x="2027" y="1639"/>
                </a:lnTo>
                <a:lnTo>
                  <a:pt x="2095" y="1612"/>
                </a:lnTo>
                <a:lnTo>
                  <a:pt x="2161" y="1583"/>
                </a:lnTo>
                <a:lnTo>
                  <a:pt x="2225" y="1550"/>
                </a:lnTo>
                <a:lnTo>
                  <a:pt x="2289" y="1515"/>
                </a:lnTo>
                <a:lnTo>
                  <a:pt x="2350" y="1477"/>
                </a:lnTo>
                <a:lnTo>
                  <a:pt x="2407" y="1436"/>
                </a:lnTo>
                <a:lnTo>
                  <a:pt x="2464" y="1392"/>
                </a:lnTo>
                <a:lnTo>
                  <a:pt x="2518" y="1346"/>
                </a:lnTo>
                <a:lnTo>
                  <a:pt x="2568" y="1298"/>
                </a:lnTo>
                <a:lnTo>
                  <a:pt x="2618" y="1247"/>
                </a:lnTo>
                <a:lnTo>
                  <a:pt x="2662" y="1195"/>
                </a:lnTo>
                <a:lnTo>
                  <a:pt x="2705" y="1140"/>
                </a:lnTo>
                <a:lnTo>
                  <a:pt x="2744" y="1083"/>
                </a:lnTo>
                <a:lnTo>
                  <a:pt x="2781" y="1024"/>
                </a:lnTo>
                <a:lnTo>
                  <a:pt x="2814" y="965"/>
                </a:lnTo>
                <a:lnTo>
                  <a:pt x="2844" y="904"/>
                </a:lnTo>
                <a:lnTo>
                  <a:pt x="2870" y="841"/>
                </a:lnTo>
                <a:lnTo>
                  <a:pt x="2892" y="778"/>
                </a:lnTo>
                <a:lnTo>
                  <a:pt x="2912" y="713"/>
                </a:lnTo>
                <a:lnTo>
                  <a:pt x="2928" y="648"/>
                </a:lnTo>
                <a:lnTo>
                  <a:pt x="2940" y="581"/>
                </a:lnTo>
                <a:lnTo>
                  <a:pt x="2948" y="515"/>
                </a:lnTo>
                <a:lnTo>
                  <a:pt x="3317" y="544"/>
                </a:lnTo>
                <a:lnTo>
                  <a:pt x="2812" y="0"/>
                </a:lnTo>
                <a:lnTo>
                  <a:pt x="2211" y="455"/>
                </a:lnTo>
                <a:lnTo>
                  <a:pt x="2579" y="484"/>
                </a:lnTo>
              </a:path>
            </a:pathLst>
          </a:custGeom>
          <a:solidFill>
            <a:srgbClr val="F10D0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F7EF90A1-60BC-4096-B0F0-931073B6089F}"/>
              </a:ext>
            </a:extLst>
          </p:cNvPr>
          <p:cNvSpPr/>
          <p:nvPr/>
        </p:nvSpPr>
        <p:spPr>
          <a:xfrm rot="2746800">
            <a:off x="6823505" y="1142116"/>
            <a:ext cx="360000" cy="360000"/>
          </a:xfrm>
          <a:custGeom>
            <a:avLst/>
            <a:gdLst/>
            <a:ahLst/>
            <a:cxnLst/>
            <a:rect l="0" t="0" r="r" b="b"/>
            <a:pathLst>
              <a:path w="1002" h="1001">
                <a:moveTo>
                  <a:pt x="416" y="0"/>
                </a:moveTo>
                <a:lnTo>
                  <a:pt x="582" y="0"/>
                </a:lnTo>
                <a:lnTo>
                  <a:pt x="583" y="417"/>
                </a:lnTo>
                <a:lnTo>
                  <a:pt x="1000" y="416"/>
                </a:lnTo>
                <a:lnTo>
                  <a:pt x="1001" y="582"/>
                </a:lnTo>
                <a:lnTo>
                  <a:pt x="582" y="582"/>
                </a:lnTo>
                <a:lnTo>
                  <a:pt x="583" y="1000"/>
                </a:lnTo>
                <a:lnTo>
                  <a:pt x="417" y="1000"/>
                </a:lnTo>
                <a:lnTo>
                  <a:pt x="417" y="582"/>
                </a:lnTo>
                <a:lnTo>
                  <a:pt x="0" y="583"/>
                </a:lnTo>
                <a:lnTo>
                  <a:pt x="0" y="417"/>
                </a:lnTo>
                <a:lnTo>
                  <a:pt x="417" y="416"/>
                </a:lnTo>
                <a:lnTo>
                  <a:pt x="416" y="0"/>
                </a:lnTo>
              </a:path>
            </a:pathLst>
          </a:custGeom>
          <a:solidFill>
            <a:srgbClr val="F10D0C"/>
          </a:solidFill>
          <a:ln w="0">
            <a:solidFill>
              <a:srgbClr val="F10D0C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27B058CB-F0D2-4B87-8EA8-05ED8FC2BE5F}"/>
              </a:ext>
            </a:extLst>
          </p:cNvPr>
          <p:cNvSpPr/>
          <p:nvPr/>
        </p:nvSpPr>
        <p:spPr>
          <a:xfrm rot="2746800">
            <a:off x="5369433" y="1857268"/>
            <a:ext cx="360000" cy="360000"/>
          </a:xfrm>
          <a:custGeom>
            <a:avLst/>
            <a:gdLst/>
            <a:ahLst/>
            <a:cxnLst/>
            <a:rect l="0" t="0" r="r" b="b"/>
            <a:pathLst>
              <a:path w="1001" h="1002">
                <a:moveTo>
                  <a:pt x="416" y="0"/>
                </a:moveTo>
                <a:lnTo>
                  <a:pt x="582" y="0"/>
                </a:lnTo>
                <a:lnTo>
                  <a:pt x="582" y="417"/>
                </a:lnTo>
                <a:lnTo>
                  <a:pt x="1000" y="416"/>
                </a:lnTo>
                <a:lnTo>
                  <a:pt x="1000" y="583"/>
                </a:lnTo>
                <a:lnTo>
                  <a:pt x="582" y="583"/>
                </a:lnTo>
                <a:lnTo>
                  <a:pt x="583" y="1001"/>
                </a:lnTo>
                <a:lnTo>
                  <a:pt x="416" y="1001"/>
                </a:lnTo>
                <a:lnTo>
                  <a:pt x="416" y="582"/>
                </a:lnTo>
                <a:lnTo>
                  <a:pt x="0" y="583"/>
                </a:lnTo>
                <a:lnTo>
                  <a:pt x="0" y="417"/>
                </a:lnTo>
                <a:lnTo>
                  <a:pt x="417" y="417"/>
                </a:lnTo>
                <a:lnTo>
                  <a:pt x="416" y="0"/>
                </a:lnTo>
              </a:path>
            </a:pathLst>
          </a:custGeom>
          <a:solidFill>
            <a:srgbClr val="F10D0C"/>
          </a:solidFill>
          <a:ln w="0">
            <a:solidFill>
              <a:srgbClr val="F10D0C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3207BB1B-760A-431F-A117-7F704E83EA16}"/>
              </a:ext>
            </a:extLst>
          </p:cNvPr>
          <p:cNvSpPr/>
          <p:nvPr/>
        </p:nvSpPr>
        <p:spPr>
          <a:xfrm rot="2746800">
            <a:off x="5899890" y="1286113"/>
            <a:ext cx="360000" cy="360000"/>
          </a:xfrm>
          <a:custGeom>
            <a:avLst/>
            <a:gdLst/>
            <a:ahLst/>
            <a:cxnLst/>
            <a:rect l="0" t="0" r="r" b="b"/>
            <a:pathLst>
              <a:path w="1002" h="1002">
                <a:moveTo>
                  <a:pt x="416" y="1"/>
                </a:moveTo>
                <a:lnTo>
                  <a:pt x="582" y="0"/>
                </a:lnTo>
                <a:lnTo>
                  <a:pt x="582" y="418"/>
                </a:lnTo>
                <a:lnTo>
                  <a:pt x="1000" y="417"/>
                </a:lnTo>
                <a:lnTo>
                  <a:pt x="1001" y="583"/>
                </a:lnTo>
                <a:lnTo>
                  <a:pt x="582" y="583"/>
                </a:lnTo>
                <a:lnTo>
                  <a:pt x="583" y="1001"/>
                </a:lnTo>
                <a:lnTo>
                  <a:pt x="417" y="1001"/>
                </a:lnTo>
                <a:lnTo>
                  <a:pt x="416" y="583"/>
                </a:lnTo>
                <a:lnTo>
                  <a:pt x="0" y="584"/>
                </a:lnTo>
                <a:lnTo>
                  <a:pt x="0" y="417"/>
                </a:lnTo>
                <a:lnTo>
                  <a:pt x="417" y="417"/>
                </a:lnTo>
                <a:lnTo>
                  <a:pt x="416" y="1"/>
                </a:lnTo>
              </a:path>
            </a:pathLst>
          </a:custGeom>
          <a:solidFill>
            <a:srgbClr val="F10D0C"/>
          </a:solidFill>
          <a:ln w="0">
            <a:solidFill>
              <a:srgbClr val="F10D0C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1736DE42-BE3C-4107-A067-EF176BC77E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7970"/>
          <a:stretch/>
        </p:blipFill>
        <p:spPr>
          <a:xfrm>
            <a:off x="10063865" y="2724993"/>
            <a:ext cx="1407626" cy="1397382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54479D97-C5B9-41E2-A8E4-3A72160102D7}"/>
              </a:ext>
            </a:extLst>
          </p:cNvPr>
          <p:cNvSpPr txBox="1"/>
          <p:nvPr/>
        </p:nvSpPr>
        <p:spPr>
          <a:xfrm>
            <a:off x="10469585" y="4051898"/>
            <a:ext cx="1110240" cy="228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900" b="1" i="1" strike="noStrike" spc="-1" dirty="0">
                <a:latin typeface="Chilanka"/>
              </a:rPr>
              <a:t>time</a:t>
            </a:r>
            <a:endParaRPr lang="en-GB" sz="900" b="1" i="1" strike="noStrike" spc="-1" dirty="0">
              <a:latin typeface="Arial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8670900-516E-4700-8D3D-D9E41A2FE3B5}"/>
              </a:ext>
            </a:extLst>
          </p:cNvPr>
          <p:cNvSpPr/>
          <p:nvPr/>
        </p:nvSpPr>
        <p:spPr>
          <a:xfrm rot="16200000">
            <a:off x="9670149" y="3309203"/>
            <a:ext cx="743659" cy="228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900" b="1" i="1" spc="-1" dirty="0">
                <a:latin typeface="Chilanka"/>
              </a:rPr>
              <a:t>Infected</a:t>
            </a:r>
          </a:p>
        </p:txBody>
      </p:sp>
    </p:spTree>
    <p:extLst>
      <p:ext uri="{BB962C8B-B14F-4D97-AF65-F5344CB8AC3E}">
        <p14:creationId xmlns:p14="http://schemas.microsoft.com/office/powerpoint/2010/main" val="245865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  <p:bldP spid="39" grpId="0"/>
      <p:bldP spid="40" grpId="0"/>
      <p:bldP spid="43" grpId="0"/>
      <p:bldP spid="45" grpId="0"/>
      <p:bldP spid="47" grpId="0"/>
      <p:bldP spid="67" grpId="0"/>
      <p:bldP spid="6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F4F3E-FD8A-4152-BBD5-AD831721B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Dynamic </a:t>
            </a:r>
            <a:r>
              <a:rPr lang="da-DK" dirty="0" err="1"/>
              <a:t>Hypothesis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4F183-71EE-41A8-A5B3-F67E81C60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119" y="1690688"/>
            <a:ext cx="10515600" cy="920588"/>
          </a:xfrm>
        </p:spPr>
        <p:txBody>
          <a:bodyPr/>
          <a:lstStyle/>
          <a:p>
            <a:r>
              <a:rPr lang="da-DK" dirty="0"/>
              <a:t>The </a:t>
            </a:r>
            <a:r>
              <a:rPr lang="da-DK" dirty="0" err="1"/>
              <a:t>level</a:t>
            </a:r>
            <a:r>
              <a:rPr lang="da-DK" dirty="0"/>
              <a:t> of ventilation </a:t>
            </a:r>
            <a:r>
              <a:rPr lang="da-DK" dirty="0" err="1"/>
              <a:t>used</a:t>
            </a:r>
            <a:r>
              <a:rPr lang="da-DK" dirty="0"/>
              <a:t> is </a:t>
            </a:r>
            <a:r>
              <a:rPr lang="da-DK" dirty="0" err="1"/>
              <a:t>inversly</a:t>
            </a:r>
            <a:r>
              <a:rPr lang="da-DK" dirty="0"/>
              <a:t> proportional to transmission rate:</a:t>
            </a:r>
          </a:p>
          <a:p>
            <a:endParaRPr lang="da-DK" dirty="0"/>
          </a:p>
          <a:p>
            <a:endParaRPr lang="da-DK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0515B164-3DF4-47A6-9908-9315CFAE0881}"/>
              </a:ext>
            </a:extLst>
          </p:cNvPr>
          <p:cNvSpPr/>
          <p:nvPr/>
        </p:nvSpPr>
        <p:spPr>
          <a:xfrm rot="19632805">
            <a:off x="2663813" y="3346188"/>
            <a:ext cx="1311201" cy="32393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FBAD49-6FC0-432D-AC84-E1E3AA102BED}"/>
              </a:ext>
            </a:extLst>
          </p:cNvPr>
          <p:cNvSpPr/>
          <p:nvPr/>
        </p:nvSpPr>
        <p:spPr>
          <a:xfrm>
            <a:off x="2804984" y="4263080"/>
            <a:ext cx="197708" cy="531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1B9A17-45A6-4467-A791-5BD1B56F3FB1}"/>
              </a:ext>
            </a:extLst>
          </p:cNvPr>
          <p:cNvSpPr/>
          <p:nvPr/>
        </p:nvSpPr>
        <p:spPr>
          <a:xfrm>
            <a:off x="3093308" y="4077728"/>
            <a:ext cx="197708" cy="7166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E1C335-87ED-44D7-9CF4-E080991410A8}"/>
              </a:ext>
            </a:extLst>
          </p:cNvPr>
          <p:cNvSpPr/>
          <p:nvPr/>
        </p:nvSpPr>
        <p:spPr>
          <a:xfrm>
            <a:off x="3381632" y="3812058"/>
            <a:ext cx="197708" cy="9823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38CC10-7B27-4609-934E-E98D1FD9C819}"/>
              </a:ext>
            </a:extLst>
          </p:cNvPr>
          <p:cNvSpPr/>
          <p:nvPr/>
        </p:nvSpPr>
        <p:spPr>
          <a:xfrm>
            <a:off x="3669956" y="3583458"/>
            <a:ext cx="197708" cy="1210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5CA93C-5CD6-4B06-8291-341A232EDEE8}"/>
              </a:ext>
            </a:extLst>
          </p:cNvPr>
          <p:cNvSpPr/>
          <p:nvPr/>
        </p:nvSpPr>
        <p:spPr>
          <a:xfrm>
            <a:off x="3958280" y="3384692"/>
            <a:ext cx="197708" cy="1409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C681AF-740A-4C93-A517-06B28A5F6332}"/>
              </a:ext>
            </a:extLst>
          </p:cNvPr>
          <p:cNvCxnSpPr>
            <a:cxnSpLocks/>
          </p:cNvCxnSpPr>
          <p:nvPr/>
        </p:nvCxnSpPr>
        <p:spPr>
          <a:xfrm flipV="1">
            <a:off x="2318950" y="2872946"/>
            <a:ext cx="0" cy="215625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8527405-18A5-4965-8B24-78B9F27BF8CC}"/>
              </a:ext>
            </a:extLst>
          </p:cNvPr>
          <p:cNvCxnSpPr>
            <a:cxnSpLocks/>
          </p:cNvCxnSpPr>
          <p:nvPr/>
        </p:nvCxnSpPr>
        <p:spPr>
          <a:xfrm>
            <a:off x="2308652" y="5020960"/>
            <a:ext cx="25084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2F413F8-8352-45BD-82BB-45AA490D8991}"/>
              </a:ext>
            </a:extLst>
          </p:cNvPr>
          <p:cNvSpPr txBox="1"/>
          <p:nvPr/>
        </p:nvSpPr>
        <p:spPr>
          <a:xfrm>
            <a:off x="3104953" y="5053126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i="1" dirty="0"/>
              <a:t>Time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FEBA6F-5173-4711-A660-F61FB2718FFA}"/>
              </a:ext>
            </a:extLst>
          </p:cNvPr>
          <p:cNvSpPr txBox="1"/>
          <p:nvPr/>
        </p:nvSpPr>
        <p:spPr>
          <a:xfrm rot="16200000">
            <a:off x="1376756" y="3819370"/>
            <a:ext cx="1395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i="1" dirty="0"/>
              <a:t>Ventilation </a:t>
            </a:r>
            <a:r>
              <a:rPr lang="da-DK" sz="1400" b="1" i="1" dirty="0" err="1"/>
              <a:t>level</a:t>
            </a:r>
            <a:endParaRPr lang="da-DK" sz="1400" b="1" i="1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71478EA-3D3F-4F42-853A-EB5AEF28948D}"/>
              </a:ext>
            </a:extLst>
          </p:cNvPr>
          <p:cNvSpPr/>
          <p:nvPr/>
        </p:nvSpPr>
        <p:spPr>
          <a:xfrm rot="2438303">
            <a:off x="7703278" y="3457385"/>
            <a:ext cx="1311201" cy="32393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7728DEE-4727-4903-B942-D021F5D6F7F0}"/>
              </a:ext>
            </a:extLst>
          </p:cNvPr>
          <p:cNvSpPr/>
          <p:nvPr/>
        </p:nvSpPr>
        <p:spPr>
          <a:xfrm>
            <a:off x="8505748" y="4222921"/>
            <a:ext cx="197708" cy="531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7F76FC-23CA-4392-B23E-95EF53FBA944}"/>
              </a:ext>
            </a:extLst>
          </p:cNvPr>
          <p:cNvSpPr/>
          <p:nvPr/>
        </p:nvSpPr>
        <p:spPr>
          <a:xfrm>
            <a:off x="8212112" y="4037569"/>
            <a:ext cx="197708" cy="7166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6F171F-457E-4349-BCB3-517BF40C6294}"/>
              </a:ext>
            </a:extLst>
          </p:cNvPr>
          <p:cNvSpPr/>
          <p:nvPr/>
        </p:nvSpPr>
        <p:spPr>
          <a:xfrm>
            <a:off x="7918476" y="3771899"/>
            <a:ext cx="197708" cy="9823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352B64C-C220-400A-AC58-B02108BF4E92}"/>
              </a:ext>
            </a:extLst>
          </p:cNvPr>
          <p:cNvSpPr/>
          <p:nvPr/>
        </p:nvSpPr>
        <p:spPr>
          <a:xfrm>
            <a:off x="7624840" y="3543299"/>
            <a:ext cx="197708" cy="1210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F33C92-6322-44B2-B5E0-D3E7CDA287ED}"/>
              </a:ext>
            </a:extLst>
          </p:cNvPr>
          <p:cNvSpPr/>
          <p:nvPr/>
        </p:nvSpPr>
        <p:spPr>
          <a:xfrm>
            <a:off x="7331204" y="3344533"/>
            <a:ext cx="197708" cy="1409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9A7801-0C75-4931-AFAD-2E26480B102C}"/>
              </a:ext>
            </a:extLst>
          </p:cNvPr>
          <p:cNvCxnSpPr>
            <a:cxnSpLocks/>
          </p:cNvCxnSpPr>
          <p:nvPr/>
        </p:nvCxnSpPr>
        <p:spPr>
          <a:xfrm flipV="1">
            <a:off x="6913606" y="2872946"/>
            <a:ext cx="0" cy="215625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47A3B1-FFD4-434A-B795-D71F6676BE6E}"/>
              </a:ext>
            </a:extLst>
          </p:cNvPr>
          <p:cNvCxnSpPr>
            <a:cxnSpLocks/>
          </p:cNvCxnSpPr>
          <p:nvPr/>
        </p:nvCxnSpPr>
        <p:spPr>
          <a:xfrm>
            <a:off x="6903308" y="5020960"/>
            <a:ext cx="25084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B4AABC0-9BCC-4B68-ACE6-D523869C37D2}"/>
              </a:ext>
            </a:extLst>
          </p:cNvPr>
          <p:cNvSpPr txBox="1"/>
          <p:nvPr/>
        </p:nvSpPr>
        <p:spPr>
          <a:xfrm>
            <a:off x="7699609" y="5053126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i="1" dirty="0"/>
              <a:t>Time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B4EC83-72A0-4A73-B556-AFAF6E5B013A}"/>
              </a:ext>
            </a:extLst>
          </p:cNvPr>
          <p:cNvSpPr txBox="1"/>
          <p:nvPr/>
        </p:nvSpPr>
        <p:spPr>
          <a:xfrm rot="16200000">
            <a:off x="5900207" y="3819370"/>
            <a:ext cx="1537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i="1" dirty="0"/>
              <a:t>Transmission Rate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E3C70546-F907-4C8A-B2A3-A7C6A1D274FE}"/>
              </a:ext>
            </a:extLst>
          </p:cNvPr>
          <p:cNvSpPr/>
          <p:nvPr/>
        </p:nvSpPr>
        <p:spPr>
          <a:xfrm>
            <a:off x="5180179" y="3543299"/>
            <a:ext cx="913891" cy="82592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1098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animBg="1"/>
      <p:bldP spid="10" grpId="0" animBg="1"/>
      <p:bldP spid="11" grpId="0" animBg="1"/>
      <p:bldP spid="12" grpId="0" animBg="1"/>
      <p:bldP spid="14" grpId="0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8" grpId="0"/>
      <p:bldP spid="29" grpId="0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0B800C-FAC1-4CC3-88F7-1E54131A507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754880" y="127535"/>
            <a:ext cx="7334450" cy="6119261"/>
          </a:xfrm>
          <a:prstGeom prst="rect">
            <a:avLst/>
          </a:prstGeom>
          <a:ln w="0"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C211AD7-EE04-4577-A7B4-8EC7D05A3EF2}"/>
              </a:ext>
            </a:extLst>
          </p:cNvPr>
          <p:cNvSpPr/>
          <p:nvPr/>
        </p:nvSpPr>
        <p:spPr>
          <a:xfrm>
            <a:off x="6266045" y="240631"/>
            <a:ext cx="3022333" cy="1578543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4E15AC3-E99B-4EB6-AC3E-C92C302597E2}"/>
              </a:ext>
            </a:extLst>
          </p:cNvPr>
          <p:cNvSpPr/>
          <p:nvPr/>
        </p:nvSpPr>
        <p:spPr>
          <a:xfrm>
            <a:off x="6976711" y="1598595"/>
            <a:ext cx="848629" cy="441157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A783F69-6744-4D7C-AA1F-9782EF57C823}"/>
              </a:ext>
            </a:extLst>
          </p:cNvPr>
          <p:cNvSpPr/>
          <p:nvPr/>
        </p:nvSpPr>
        <p:spPr>
          <a:xfrm>
            <a:off x="7834961" y="1267728"/>
            <a:ext cx="1049157" cy="551446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CE191DD-1A2A-4240-9953-E497F7B559F8}"/>
              </a:ext>
            </a:extLst>
          </p:cNvPr>
          <p:cNvSpPr/>
          <p:nvPr/>
        </p:nvSpPr>
        <p:spPr>
          <a:xfrm>
            <a:off x="7352897" y="954224"/>
            <a:ext cx="678996" cy="423794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Arrow: Up-Down 7">
            <a:extLst>
              <a:ext uri="{FF2B5EF4-FFF2-40B4-BE49-F238E27FC236}">
                <a16:creationId xmlns:a16="http://schemas.microsoft.com/office/drawing/2014/main" id="{7F39AB2B-D377-4665-B193-3806172D85FB}"/>
              </a:ext>
            </a:extLst>
          </p:cNvPr>
          <p:cNvSpPr/>
          <p:nvPr/>
        </p:nvSpPr>
        <p:spPr>
          <a:xfrm rot="19338654">
            <a:off x="9347580" y="1053374"/>
            <a:ext cx="333633" cy="1846059"/>
          </a:xfrm>
          <a:prstGeom prst="up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FFD0B1-CB6C-48E1-9A2D-237B65C2C10E}"/>
              </a:ext>
            </a:extLst>
          </p:cNvPr>
          <p:cNvSpPr/>
          <p:nvPr/>
        </p:nvSpPr>
        <p:spPr>
          <a:xfrm>
            <a:off x="8604649" y="4207099"/>
            <a:ext cx="902044" cy="526324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12176A6-8381-4899-8799-A28A41CC0A76}"/>
              </a:ext>
            </a:extLst>
          </p:cNvPr>
          <p:cNvSpPr/>
          <p:nvPr/>
        </p:nvSpPr>
        <p:spPr>
          <a:xfrm>
            <a:off x="9895966" y="3791089"/>
            <a:ext cx="1015049" cy="830338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29F52F1-2F3D-48CE-8D12-7A14EE7E2897}"/>
              </a:ext>
            </a:extLst>
          </p:cNvPr>
          <p:cNvSpPr/>
          <p:nvPr/>
        </p:nvSpPr>
        <p:spPr>
          <a:xfrm>
            <a:off x="7777211" y="2965622"/>
            <a:ext cx="1040858" cy="2887812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652B67-6861-46BB-9440-E5BC03B07B4F}"/>
              </a:ext>
            </a:extLst>
          </p:cNvPr>
          <p:cNvSpPr/>
          <p:nvPr/>
        </p:nvSpPr>
        <p:spPr>
          <a:xfrm>
            <a:off x="10777414" y="3347929"/>
            <a:ext cx="862649" cy="44316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364128F-D345-4B6F-B266-593F4F65A6E1}"/>
              </a:ext>
            </a:extLst>
          </p:cNvPr>
          <p:cNvSpPr/>
          <p:nvPr/>
        </p:nvSpPr>
        <p:spPr>
          <a:xfrm>
            <a:off x="10747550" y="4330196"/>
            <a:ext cx="1241362" cy="63722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4BB8408-287F-4AFE-A34A-0884AB96D935}"/>
              </a:ext>
            </a:extLst>
          </p:cNvPr>
          <p:cNvSpPr/>
          <p:nvPr/>
        </p:nvSpPr>
        <p:spPr>
          <a:xfrm>
            <a:off x="10481800" y="4903141"/>
            <a:ext cx="1015049" cy="63722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A55EE81-DE03-47C2-A545-5BE1FEA58AC1}"/>
              </a:ext>
            </a:extLst>
          </p:cNvPr>
          <p:cNvSpPr/>
          <p:nvPr/>
        </p:nvSpPr>
        <p:spPr>
          <a:xfrm>
            <a:off x="6892248" y="1574279"/>
            <a:ext cx="1040858" cy="465473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9B95E78-C464-4561-ACAF-85847E2F64FB}"/>
              </a:ext>
            </a:extLst>
          </p:cNvPr>
          <p:cNvSpPr/>
          <p:nvPr/>
        </p:nvSpPr>
        <p:spPr>
          <a:xfrm>
            <a:off x="6892248" y="3354515"/>
            <a:ext cx="1040858" cy="415562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C5F94AE-BD47-4BEC-9488-0FC6E6536B8E}"/>
              </a:ext>
            </a:extLst>
          </p:cNvPr>
          <p:cNvSpPr/>
          <p:nvPr/>
        </p:nvSpPr>
        <p:spPr>
          <a:xfrm>
            <a:off x="6943363" y="4116509"/>
            <a:ext cx="1040858" cy="415562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E85AB62-B976-435C-8FEA-AD6AC81833BC}"/>
              </a:ext>
            </a:extLst>
          </p:cNvPr>
          <p:cNvSpPr/>
          <p:nvPr/>
        </p:nvSpPr>
        <p:spPr>
          <a:xfrm>
            <a:off x="6943363" y="4753733"/>
            <a:ext cx="1040858" cy="415562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9EC405F-CC95-431D-9D72-EC98C0789F2C}"/>
              </a:ext>
            </a:extLst>
          </p:cNvPr>
          <p:cNvSpPr/>
          <p:nvPr/>
        </p:nvSpPr>
        <p:spPr>
          <a:xfrm>
            <a:off x="6989669" y="5382491"/>
            <a:ext cx="1040858" cy="415562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EEC5C28-99C7-48A6-A95C-B3F3E812D54F}"/>
              </a:ext>
            </a:extLst>
          </p:cNvPr>
          <p:cNvSpPr/>
          <p:nvPr/>
        </p:nvSpPr>
        <p:spPr>
          <a:xfrm>
            <a:off x="5978552" y="1365858"/>
            <a:ext cx="818977" cy="465473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E432230-EFEC-4983-99AC-0DF54BC6F7C6}"/>
              </a:ext>
            </a:extLst>
          </p:cNvPr>
          <p:cNvSpPr/>
          <p:nvPr/>
        </p:nvSpPr>
        <p:spPr>
          <a:xfrm rot="1729797">
            <a:off x="7268892" y="-17643"/>
            <a:ext cx="1322979" cy="1498142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90791D7-9978-42A0-ACF8-6F5703D4A0CE}"/>
              </a:ext>
            </a:extLst>
          </p:cNvPr>
          <p:cNvSpPr/>
          <p:nvPr/>
        </p:nvSpPr>
        <p:spPr>
          <a:xfrm rot="1729797">
            <a:off x="6802303" y="4546835"/>
            <a:ext cx="1322979" cy="1498142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1963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47753-3ED9-4AC7-9868-055F732CD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7358"/>
            <a:ext cx="10515600" cy="493031"/>
          </a:xfrm>
        </p:spPr>
        <p:txBody>
          <a:bodyPr>
            <a:normAutofit fontScale="90000"/>
          </a:bodyPr>
          <a:lstStyle/>
          <a:p>
            <a:r>
              <a:rPr lang="da-DK" dirty="0" err="1"/>
              <a:t>Partial</a:t>
            </a:r>
            <a:r>
              <a:rPr lang="da-DK" dirty="0"/>
              <a:t> </a:t>
            </a:r>
            <a:r>
              <a:rPr lang="da-DK" dirty="0" err="1"/>
              <a:t>Results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C4575-F298-4151-A2C9-1DF368553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83227" cy="4351338"/>
          </a:xfrm>
        </p:spPr>
        <p:txBody>
          <a:bodyPr/>
          <a:lstStyle/>
          <a:p>
            <a:r>
              <a:rPr lang="da-DK" dirty="0" err="1"/>
              <a:t>Pharmacy</a:t>
            </a:r>
            <a:r>
              <a:rPr lang="da-DK" dirty="0"/>
              <a:t> </a:t>
            </a:r>
            <a:r>
              <a:rPr lang="da-DK" dirty="0" err="1"/>
              <a:t>Example</a:t>
            </a:r>
            <a:r>
              <a:rPr lang="da-DK" dirty="0"/>
              <a:t> (</a:t>
            </a:r>
            <a:r>
              <a:rPr lang="da-DK" dirty="0" err="1"/>
              <a:t>Buonanno</a:t>
            </a:r>
            <a:r>
              <a:rPr lang="da-DK" dirty="0"/>
              <a:t>)</a:t>
            </a:r>
          </a:p>
          <a:p>
            <a:r>
              <a:rPr lang="da-DK" dirty="0"/>
              <a:t>25 m2 </a:t>
            </a:r>
            <a:r>
              <a:rPr lang="da-DK" dirty="0" err="1"/>
              <a:t>pharmacy</a:t>
            </a:r>
            <a:endParaRPr lang="da-DK" dirty="0"/>
          </a:p>
          <a:p>
            <a:r>
              <a:rPr lang="da-DK" dirty="0" err="1"/>
              <a:t>Infected</a:t>
            </a:r>
            <a:r>
              <a:rPr lang="da-DK" dirty="0"/>
              <a:t> person in </a:t>
            </a:r>
            <a:r>
              <a:rPr lang="da-DK" dirty="0" err="1"/>
              <a:t>room</a:t>
            </a:r>
            <a:r>
              <a:rPr lang="da-DK" dirty="0"/>
              <a:t> for 1 </a:t>
            </a:r>
            <a:r>
              <a:rPr lang="da-DK" dirty="0" err="1"/>
              <a:t>hour</a:t>
            </a:r>
            <a:endParaRPr lang="da-DK" dirty="0"/>
          </a:p>
          <a:p>
            <a:r>
              <a:rPr lang="da-DK" dirty="0"/>
              <a:t>15 </a:t>
            </a:r>
            <a:r>
              <a:rPr lang="da-DK" dirty="0" err="1"/>
              <a:t>susceptibles</a:t>
            </a:r>
            <a:r>
              <a:rPr lang="da-DK" dirty="0"/>
              <a:t> in the </a:t>
            </a:r>
            <a:r>
              <a:rPr lang="da-DK" dirty="0" err="1"/>
              <a:t>room</a:t>
            </a:r>
            <a:r>
              <a:rPr lang="da-DK" dirty="0"/>
              <a:t> </a:t>
            </a:r>
          </a:p>
          <a:p>
            <a:endParaRPr lang="da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FC711A-2ADA-4BFF-A062-CBFDB8E9E4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458" b="76937"/>
          <a:stretch/>
        </p:blipFill>
        <p:spPr>
          <a:xfrm>
            <a:off x="7985724" y="2847154"/>
            <a:ext cx="3400397" cy="15016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4BF7CA-3134-4560-AA7E-14033D35C3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332" t="22781" r="126" b="52414"/>
          <a:stretch/>
        </p:blipFill>
        <p:spPr>
          <a:xfrm>
            <a:off x="7985724" y="4401492"/>
            <a:ext cx="3400397" cy="16150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40E8EE-AB0E-47DD-BCAE-319C5BFA63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291" t="47487" r="167" b="25585"/>
          <a:stretch/>
        </p:blipFill>
        <p:spPr>
          <a:xfrm>
            <a:off x="7985724" y="1013872"/>
            <a:ext cx="3400397" cy="17532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F460F0-3744-444D-95E7-E84CACBE63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458" t="73729" b="-657"/>
          <a:stretch/>
        </p:blipFill>
        <p:spPr>
          <a:xfrm>
            <a:off x="4488363" y="1013873"/>
            <a:ext cx="3400397" cy="175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EBBE3-566D-46F2-B6F9-80C554480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017" y="1283001"/>
            <a:ext cx="9144000" cy="2387600"/>
          </a:xfrm>
        </p:spPr>
        <p:txBody>
          <a:bodyPr/>
          <a:lstStyle/>
          <a:p>
            <a:r>
              <a:rPr lang="da-DK" dirty="0" err="1"/>
              <a:t>Thank</a:t>
            </a:r>
            <a:r>
              <a:rPr lang="da-DK" dirty="0"/>
              <a:t> </a:t>
            </a:r>
            <a:r>
              <a:rPr lang="da-DK" dirty="0" err="1"/>
              <a:t>you</a:t>
            </a:r>
            <a:endParaRPr lang="da-D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15EB13-0408-4160-ABD6-C8343CEA9F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23502" y="4701790"/>
            <a:ext cx="7891849" cy="1655762"/>
          </a:xfrm>
        </p:spPr>
        <p:txBody>
          <a:bodyPr/>
          <a:lstStyle/>
          <a:p>
            <a:pPr algn="l"/>
            <a:r>
              <a:rPr lang="da-DK" dirty="0"/>
              <a:t>Christian Sørup, </a:t>
            </a:r>
            <a:r>
              <a:rPr lang="da-DK" dirty="0">
                <a:hlinkClick r:id="rId3"/>
              </a:rPr>
              <a:t>christian.michel.soerup@regionh.dk</a:t>
            </a:r>
            <a:endParaRPr lang="da-DK" dirty="0"/>
          </a:p>
          <a:p>
            <a:pPr algn="l"/>
            <a:r>
              <a:rPr lang="da-DK" dirty="0"/>
              <a:t>Daniel Sepulveda, </a:t>
            </a:r>
            <a:r>
              <a:rPr lang="da-DK" dirty="0">
                <a:hlinkClick r:id="rId4"/>
              </a:rPr>
              <a:t>daniel.alberto.sepulveda.estay@regionh.dk</a:t>
            </a:r>
            <a:endParaRPr lang="da-DK" dirty="0"/>
          </a:p>
          <a:p>
            <a:pPr algn="l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8759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1111</Words>
  <Application>Microsoft Office PowerPoint</Application>
  <PresentationFormat>Widescreen</PresentationFormat>
  <Paragraphs>113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Chilanka</vt:lpstr>
      <vt:lpstr>Office Theme</vt:lpstr>
      <vt:lpstr>A system dynamics analysis about the relationship between ventilation and the spread of COVID-19 in indoor spaces</vt:lpstr>
      <vt:lpstr>Project Case</vt:lpstr>
      <vt:lpstr>PowerPoint Presentation</vt:lpstr>
      <vt:lpstr>Dynamic Hypothesis</vt:lpstr>
      <vt:lpstr>PowerPoint Presentation</vt:lpstr>
      <vt:lpstr>Partial Results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Alberto Sepúlveda Estay</dc:creator>
  <cp:lastModifiedBy>Daniel Alberto Sepúlveda Estay</cp:lastModifiedBy>
  <cp:revision>46</cp:revision>
  <dcterms:created xsi:type="dcterms:W3CDTF">2021-06-23T12:28:47Z</dcterms:created>
  <dcterms:modified xsi:type="dcterms:W3CDTF">2021-07-02T10:01:22Z</dcterms:modified>
</cp:coreProperties>
</file>